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58" r:id="rId7"/>
    <p:sldId id="281" r:id="rId8"/>
    <p:sldId id="290" r:id="rId9"/>
    <p:sldId id="269" r:id="rId10"/>
    <p:sldId id="283" r:id="rId11"/>
    <p:sldId id="291" r:id="rId12"/>
    <p:sldId id="271" r:id="rId13"/>
    <p:sldId id="284" r:id="rId14"/>
    <p:sldId id="270" r:id="rId15"/>
    <p:sldId id="285" r:id="rId16"/>
    <p:sldId id="286" r:id="rId17"/>
    <p:sldId id="287" r:id="rId18"/>
    <p:sldId id="275" r:id="rId19"/>
    <p:sldId id="288" r:id="rId20"/>
    <p:sldId id="272" r:id="rId21"/>
    <p:sldId id="263" r:id="rId22"/>
    <p:sldId id="28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9" autoAdjust="0"/>
    <p:restoredTop sz="73684" autoAdjust="0"/>
  </p:normalViewPr>
  <p:slideViewPr>
    <p:cSldViewPr snapToGrid="0">
      <p:cViewPr>
        <p:scale>
          <a:sx n="50" d="100"/>
          <a:sy n="50" d="100"/>
        </p:scale>
        <p:origin x="1128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D2A23-EC6F-4186-BE6F-2F98452AD5B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0E677-C162-40C6-8C5F-077D34786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29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Crustal Dynamic Data Information System</a:t>
            </a:r>
          </a:p>
          <a:p>
            <a:endParaRPr lang="en-US" dirty="0"/>
          </a:p>
          <a:p>
            <a:r>
              <a:rPr lang="en-US" dirty="0"/>
              <a:t>DAAC = distribution active archive center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0E677-C162-40C6-8C5F-077D347865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58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mentioned that we serve the </a:t>
            </a:r>
            <a:r>
              <a:rPr lang="en-US" dirty="0" err="1"/>
              <a:t>Earthdata</a:t>
            </a:r>
            <a:r>
              <a:rPr lang="en-US" dirty="0"/>
              <a:t> project and the IVS. </a:t>
            </a:r>
          </a:p>
          <a:p>
            <a:endParaRPr lang="en-US" dirty="0"/>
          </a:p>
          <a:p>
            <a:r>
              <a:rPr lang="en-US" dirty="0"/>
              <a:t>At </a:t>
            </a:r>
            <a:r>
              <a:rPr lang="en-US" dirty="0" err="1"/>
              <a:t>earthdata</a:t>
            </a:r>
            <a:r>
              <a:rPr lang="en-US" dirty="0"/>
              <a:t> we support VLBI and many other data types, but lots of data types exist in </a:t>
            </a:r>
            <a:r>
              <a:rPr lang="en-US" dirty="0" err="1"/>
              <a:t>earthdata</a:t>
            </a:r>
            <a:r>
              <a:rPr lang="en-US" dirty="0"/>
              <a:t> project</a:t>
            </a:r>
          </a:p>
          <a:p>
            <a:endParaRPr lang="en-US" dirty="0"/>
          </a:p>
          <a:p>
            <a:r>
              <a:rPr lang="en-US" dirty="0"/>
              <a:t>TO this end, the </a:t>
            </a:r>
            <a:r>
              <a:rPr lang="en-US" dirty="0" err="1"/>
              <a:t>earthdata</a:t>
            </a:r>
            <a:r>
              <a:rPr lang="en-US" dirty="0"/>
              <a:t> project is created a common webpage:</a:t>
            </a:r>
          </a:p>
          <a:p>
            <a:r>
              <a:rPr lang="en-US" dirty="0"/>
              <a:t>Instead of directory structure search, we will not use a search bar. </a:t>
            </a:r>
          </a:p>
          <a:p>
            <a:endParaRPr lang="en-US" dirty="0"/>
          </a:p>
          <a:p>
            <a:r>
              <a:rPr lang="en-US" dirty="0"/>
              <a:t>Some people will like this, others not so much.  We will do what we can with DOIs and landing pages.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0E677-C162-40C6-8C5F-077D347865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46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news is: We will continue to provide landing pages. </a:t>
            </a:r>
          </a:p>
          <a:p>
            <a:r>
              <a:rPr lang="en-US" dirty="0"/>
              <a:t>Landing page is first page of instruction manual.</a:t>
            </a:r>
          </a:p>
          <a:p>
            <a:r>
              <a:rPr lang="en-US" dirty="0"/>
              <a:t>Summary with basic info</a:t>
            </a:r>
          </a:p>
          <a:p>
            <a:r>
              <a:rPr lang="en-US" dirty="0"/>
              <a:t>Link to archive</a:t>
            </a:r>
          </a:p>
          <a:p>
            <a:r>
              <a:rPr lang="en-US" dirty="0"/>
              <a:t>Additional resources, usually from the IVS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0E677-C162-40C6-8C5F-077D347865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98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DOI is a Universal source or unique identifier to cite the same thing</a:t>
            </a:r>
          </a:p>
          <a:p>
            <a:endParaRPr lang="en-US" dirty="0"/>
          </a:p>
          <a:p>
            <a:r>
              <a:rPr lang="en-US" dirty="0"/>
              <a:t>Right now, we just site ourselves (landing pages) want to make sure other parts of the VLBI supply chain are getting credit for the work they do. </a:t>
            </a:r>
          </a:p>
          <a:p>
            <a:endParaRPr lang="en-US" dirty="0"/>
          </a:p>
          <a:p>
            <a:r>
              <a:rPr lang="en-US" dirty="0"/>
              <a:t>Open conversation, should stations, correlators make and publish their own DOIs, or should we do it for them?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Important Note: DOIs are available for some data and products and the CDDIS will be working on filling in the missing DOIs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0E677-C162-40C6-8C5F-077D347865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78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news is we will continue to provide landing pages.   </a:t>
            </a:r>
          </a:p>
          <a:p>
            <a:endParaRPr lang="en-US" dirty="0"/>
          </a:p>
          <a:p>
            <a:r>
              <a:rPr lang="en-US" dirty="0"/>
              <a:t>Probably </a:t>
            </a:r>
            <a:r>
              <a:rPr lang="en-US" dirty="0" err="1"/>
              <a:t>deltet</a:t>
            </a:r>
            <a:r>
              <a:rPr lang="en-US" dirty="0"/>
              <a:t> this slide and combine with the next slide.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0E677-C162-40C6-8C5F-077D347865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22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support two organizations. 1) NASA </a:t>
            </a:r>
            <a:r>
              <a:rPr lang="en-US" dirty="0" err="1"/>
              <a:t>Earthdata</a:t>
            </a:r>
            <a:r>
              <a:rPr lang="en-US" dirty="0"/>
              <a:t> project, 2) International VLBI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0E677-C162-40C6-8C5F-077D347865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15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Repository for VLBI data, products, and related files used to support the creation of data and products</a:t>
            </a:r>
          </a:p>
          <a:p>
            <a:r>
              <a:rPr lang="en-US" dirty="0"/>
              <a:t>Primary means of distributing VLBI products to users</a:t>
            </a:r>
          </a:p>
          <a:p>
            <a:r>
              <a:rPr lang="en-US" dirty="0"/>
              <a:t>Works with the Coordinating Center and Analysis Centers to ensure all information and data required by IVS components are quickly and readily available</a:t>
            </a:r>
          </a:p>
          <a:p>
            <a:endParaRPr lang="en-US" dirty="0"/>
          </a:p>
          <a:p>
            <a:r>
              <a:rPr lang="en-US" dirty="0"/>
              <a:t>Distribution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0E677-C162-40C6-8C5F-077D347865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02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en-US" dirty="0"/>
              <a:t>CDDIS Supply chain</a:t>
            </a:r>
          </a:p>
          <a:p>
            <a:pPr marL="457200" indent="-457200">
              <a:buFontTx/>
              <a:buChar char="-"/>
            </a:pPr>
            <a:endParaRPr lang="en-US" dirty="0"/>
          </a:p>
          <a:p>
            <a:pPr marL="457200" indent="-457200">
              <a:buFontTx/>
              <a:buChar char="-"/>
            </a:pPr>
            <a:r>
              <a:rPr lang="en-US" dirty="0"/>
              <a:t>Of course as a representative from a Data Center, we put ourselves in the middle here.  But you can see that if we do not operate as promised, all aspects of the VLBI supply chain are impacted.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0E677-C162-40C6-8C5F-077D347865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39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a backup, verification, validations, etc.  </a:t>
            </a:r>
          </a:p>
          <a:p>
            <a:endParaRPr lang="en-US" dirty="0"/>
          </a:p>
          <a:p>
            <a:r>
              <a:rPr lang="en-US" dirty="0"/>
              <a:t>You can update to any one data center, and expect that the file will show up on the others within 4 hours. </a:t>
            </a:r>
          </a:p>
          <a:p>
            <a:endParaRPr lang="en-US" dirty="0"/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bundessansweb"/>
              </a:rPr>
              <a:t>BKG = Federal Agency for Cartography and Geodesy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0E677-C162-40C6-8C5F-077D347865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5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/>
              <a:t>Obtain unique </a:t>
            </a:r>
            <a:r>
              <a:rPr lang="en-US" dirty="0" err="1"/>
              <a:t>earthdata</a:t>
            </a:r>
            <a:r>
              <a:rPr lang="en-US" dirty="0"/>
              <a:t> login to obtain a username</a:t>
            </a:r>
          </a:p>
          <a:p>
            <a:pPr marL="228600" indent="-228600">
              <a:buAutoNum type="arabicParenR"/>
            </a:pPr>
            <a:r>
              <a:rPr lang="en-US" dirty="0"/>
              <a:t> Send us your username and your IP address (wait 2 weeks for firewall approval) LET US know early if you are changing IPs</a:t>
            </a:r>
          </a:p>
          <a:p>
            <a:pPr marL="228600" indent="-228600">
              <a:buAutoNum type="arabicParenR"/>
            </a:pPr>
            <a:r>
              <a:rPr lang="en-US" dirty="0"/>
              <a:t>We provide sample scripts to help you begin uploads, and we are available to help you </a:t>
            </a:r>
            <a:r>
              <a:rPr lang="en-US" dirty="0" err="1"/>
              <a:t>troublehsoot</a:t>
            </a:r>
            <a:r>
              <a:rPr lang="en-US" dirty="0"/>
              <a:t>. </a:t>
            </a:r>
          </a:p>
          <a:p>
            <a:pPr marL="228600" indent="-228600">
              <a:buAutoNum type="arabicParenR"/>
            </a:pPr>
            <a:endParaRPr lang="en-US" dirty="0"/>
          </a:p>
          <a:p>
            <a:pPr marL="228600" indent="-228600">
              <a:buAutoNum type="arabicParenR"/>
            </a:pPr>
            <a:endParaRPr lang="en-US" dirty="0"/>
          </a:p>
          <a:p>
            <a:pPr marL="228600" indent="-228600">
              <a:buAutoNum type="arabicParenR"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Process may be different for the other DCs, I don’t know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0E677-C162-40C6-8C5F-077D347865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75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Uploads sit in our basin machine (storage tank if you will).   We run </a:t>
            </a:r>
            <a:r>
              <a:rPr lang="en-US" dirty="0" err="1"/>
              <a:t>cron</a:t>
            </a:r>
            <a:r>
              <a:rPr lang="en-US" dirty="0"/>
              <a:t> jobs which process the files at regular intervals. </a:t>
            </a:r>
          </a:p>
          <a:p>
            <a:endParaRPr lang="en-US" dirty="0"/>
          </a:p>
          <a:p>
            <a:r>
              <a:rPr lang="en-US" dirty="0"/>
              <a:t>SWIN = data format output by the </a:t>
            </a:r>
            <a:r>
              <a:rPr lang="en-US" dirty="0" err="1"/>
              <a:t>DiFX</a:t>
            </a:r>
            <a:r>
              <a:rPr lang="en-US" dirty="0"/>
              <a:t> software correlator, which was developed at Swinburne University of Technology.</a:t>
            </a:r>
          </a:p>
          <a:p>
            <a:endParaRPr lang="en-US" dirty="0"/>
          </a:p>
          <a:p>
            <a:r>
              <a:rPr lang="en-US" dirty="0" err="1"/>
              <a:t>DiFX</a:t>
            </a:r>
            <a:r>
              <a:rPr lang="en-US" dirty="0"/>
              <a:t> = Distributed FX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0E677-C162-40C6-8C5F-077D347865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33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uploaded, we will </a:t>
            </a:r>
            <a:r>
              <a:rPr lang="en-US" b="1" dirty="0"/>
              <a:t>index</a:t>
            </a:r>
            <a:r>
              <a:rPr lang="en-US" dirty="0"/>
              <a:t> your files to create so that they are visible on our webpage, along with </a:t>
            </a:r>
            <a:r>
              <a:rPr lang="en-US" b="1" dirty="0" err="1"/>
              <a:t>checkums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0E677-C162-40C6-8C5F-077D347865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56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samples scripts for downloading files. </a:t>
            </a:r>
          </a:p>
          <a:p>
            <a:endParaRPr lang="en-US" dirty="0"/>
          </a:p>
          <a:p>
            <a:r>
              <a:rPr lang="en-US" dirty="0"/>
              <a:t>Useful for automation or bulk downloading. </a:t>
            </a:r>
          </a:p>
          <a:p>
            <a:endParaRPr lang="en-US" dirty="0"/>
          </a:p>
          <a:p>
            <a:r>
              <a:rPr lang="en-US" dirty="0"/>
              <a:t>We are available to help troubleshoot</a:t>
            </a:r>
          </a:p>
          <a:p>
            <a:endParaRPr lang="en-US" dirty="0"/>
          </a:p>
          <a:p>
            <a:r>
              <a:rPr lang="en-US" dirty="0"/>
              <a:t>You need </a:t>
            </a:r>
            <a:r>
              <a:rPr lang="en-US" dirty="0" err="1"/>
              <a:t>earthdata</a:t>
            </a:r>
            <a:r>
              <a:rPr lang="en-US" dirty="0"/>
              <a:t> login to be able to do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0E677-C162-40C6-8C5F-077D347865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056B88-4764-2720-6DF2-A0A320E0EB61}"/>
              </a:ext>
            </a:extLst>
          </p:cNvPr>
          <p:cNvSpPr/>
          <p:nvPr userDrawn="1"/>
        </p:nvSpPr>
        <p:spPr>
          <a:xfrm>
            <a:off x="528320" y="0"/>
            <a:ext cx="7625080" cy="584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90D98-F936-18BF-6E17-A3B6E5E23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600" y="1166809"/>
            <a:ext cx="6350000" cy="26384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0" i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13DDC8-8137-F776-3B1D-88D1D9E62F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600" y="3805234"/>
            <a:ext cx="6350000" cy="963613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ACA58A-64E1-2D4E-BA0A-05B39555B0F3}"/>
              </a:ext>
            </a:extLst>
          </p:cNvPr>
          <p:cNvSpPr/>
          <p:nvPr userDrawn="1"/>
        </p:nvSpPr>
        <p:spPr>
          <a:xfrm flipH="1">
            <a:off x="0" y="0"/>
            <a:ext cx="528320" cy="68615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9428FA-BA2B-3D7F-B202-D1D2728F0A1F}"/>
              </a:ext>
            </a:extLst>
          </p:cNvPr>
          <p:cNvSpPr/>
          <p:nvPr userDrawn="1"/>
        </p:nvSpPr>
        <p:spPr>
          <a:xfrm>
            <a:off x="528320" y="5816600"/>
            <a:ext cx="11663680" cy="104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7D3DF-CA0A-48D8-9661-65433A44CC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10150" y="6132907"/>
            <a:ext cx="2838450" cy="203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D404F-8536-F706-2BA1-28703BA0B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0150" y="6426597"/>
            <a:ext cx="2838450" cy="203996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1782DD3-2C4C-E196-E320-6C5232C78F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824" y="5989451"/>
            <a:ext cx="2924176" cy="6284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1706C37-1BF6-C82D-E8D8-75A212233F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53400" y="0"/>
            <a:ext cx="4038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61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2C09B-1452-F951-5518-C256F115A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E875B-FF11-ABD5-1A53-737051784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5E57-E1B1-854F-9A72-C854496A828D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05732-1FAC-7A23-A2A4-3CA4D9A90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3B340-8EF8-E21F-C477-8C6131552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32F6-4788-0C4A-B0D8-03B8E72BF81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A15C29-BF9B-DBC0-C4CF-2978A3C21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44688"/>
            <a:ext cx="10515600" cy="3714750"/>
          </a:xfrm>
        </p:spPr>
        <p:txBody>
          <a:bodyPr/>
          <a:lstStyle>
            <a:lvl1pPr marL="514350" indent="-514350">
              <a:buClr>
                <a:schemeClr val="accent1"/>
              </a:buClr>
              <a:buFont typeface="+mj-lt"/>
              <a:buAutoNum type="arabicPeriod"/>
              <a:defRPr/>
            </a:lvl1pPr>
            <a:lvl2pPr marL="914400" indent="-457200">
              <a:buClr>
                <a:schemeClr val="accent1"/>
              </a:buClr>
              <a:buFont typeface="+mj-lt"/>
              <a:buAutoNum type="arabicPeriod"/>
              <a:defRPr/>
            </a:lvl2pPr>
            <a:lvl3pPr marL="1371600" indent="-457200">
              <a:buClr>
                <a:schemeClr val="accent1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1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381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934810-704F-B986-1C17-C8845133B625}"/>
              </a:ext>
            </a:extLst>
          </p:cNvPr>
          <p:cNvSpPr/>
          <p:nvPr userDrawn="1"/>
        </p:nvSpPr>
        <p:spPr>
          <a:xfrm>
            <a:off x="528320" y="5744"/>
            <a:ext cx="10210800" cy="58108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4B96C6-6F39-27DA-108B-68DBC2118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1324532"/>
            <a:ext cx="6898640" cy="186436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 b="0" i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CD835-EA4B-B0EE-CD49-BF5CBF0DC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3600" y="3193972"/>
            <a:ext cx="6898640" cy="1500187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B3A2C-671C-BFDB-B58F-8C7F82DD9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5E57-E1B1-854F-9A72-C854496A828D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8BBEE-28CF-5757-CD37-6F99B579C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32F6-4788-0C4A-B0D8-03B8E72BF81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30FBAF-5DC1-9BD6-32E2-5AF1A11F782C}"/>
              </a:ext>
            </a:extLst>
          </p:cNvPr>
          <p:cNvSpPr/>
          <p:nvPr userDrawn="1"/>
        </p:nvSpPr>
        <p:spPr>
          <a:xfrm flipH="1">
            <a:off x="0" y="0"/>
            <a:ext cx="52832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EEDD20-C755-4C47-3B1B-9A75CA3DF54E}"/>
              </a:ext>
            </a:extLst>
          </p:cNvPr>
          <p:cNvSpPr/>
          <p:nvPr userDrawn="1"/>
        </p:nvSpPr>
        <p:spPr>
          <a:xfrm>
            <a:off x="528320" y="5816600"/>
            <a:ext cx="11663680" cy="104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F30363-1E7C-F976-B66F-38392E97C2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824" y="5989451"/>
            <a:ext cx="2924176" cy="6284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EF5C05-4B38-3650-3541-47CBA029D3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53400" y="0"/>
            <a:ext cx="4038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5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11FAC-E779-BD62-C6CA-450C14E8A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8DA19E-5B17-E177-ED0A-724EE5ABE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Calibri Light" panose="020F0302020204030204" pitchFamily="34" charset="0"/>
              </a:defRPr>
            </a:lvl1pPr>
          </a:lstStyle>
          <a:p>
            <a:fld id="{50175E57-E1B1-854F-9A72-C854496A828D}" type="datetimeFigureOut">
              <a:rPr lang="en-US" smtClean="0"/>
              <a:pPr/>
              <a:t>5/4/2025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9C759-A9D5-D05A-1034-A738D0B9D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BC7EF-E9BC-EC28-908F-20FE1FD8A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Calibri Light" panose="020F0302020204030204" pitchFamily="34" charset="0"/>
              </a:defRPr>
            </a:lvl1pPr>
          </a:lstStyle>
          <a:p>
            <a:fld id="{1A3032F6-4788-0C4A-B0D8-03B8E72BF8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5892BE-D06B-7AB7-B57E-EDC40773AD0B}"/>
              </a:ext>
            </a:extLst>
          </p:cNvPr>
          <p:cNvSpPr txBox="1"/>
          <p:nvPr userDrawn="1"/>
        </p:nvSpPr>
        <p:spPr>
          <a:xfrm>
            <a:off x="7421879" y="3608506"/>
            <a:ext cx="271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Image goes here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11E83E0-C86F-3243-7596-21D76E5BCE1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25624"/>
            <a:ext cx="10515599" cy="3935095"/>
          </a:xfrm>
        </p:spPr>
        <p:txBody>
          <a:bodyPr/>
          <a:lstStyle>
            <a:lvl1pPr marL="0" indent="0">
              <a:buNone/>
              <a:defRPr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88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11FAC-E779-BD62-C6CA-450C14E8A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091DBB-DEA0-5A48-5BBD-BC8C1258D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350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8DA19E-5B17-E177-ED0A-724EE5ABE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5E57-E1B1-854F-9A72-C854496A828D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9C759-A9D5-D05A-1034-A738D0B9D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BC7EF-E9BC-EC28-908F-20FE1FD8A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32F6-4788-0C4A-B0D8-03B8E72BF81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5892BE-D06B-7AB7-B57E-EDC40773AD0B}"/>
              </a:ext>
            </a:extLst>
          </p:cNvPr>
          <p:cNvSpPr txBox="1"/>
          <p:nvPr userDrawn="1"/>
        </p:nvSpPr>
        <p:spPr>
          <a:xfrm>
            <a:off x="7421879" y="3608506"/>
            <a:ext cx="271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Image goes here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11E83E0-C86F-3243-7596-21D76E5BCE1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1" y="1825624"/>
            <a:ext cx="5181600" cy="39350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0557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CDE0D-F4C0-CE44-1746-3D9712D10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160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72C54-2DBB-B4AB-7862-D80C9CE60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3041" y="1768543"/>
            <a:ext cx="5157787" cy="823912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3232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8AAD10-C1E2-5288-A1D8-7E5F67DB1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5453" y="1768543"/>
            <a:ext cx="5183188" cy="82391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6D6D93-8C88-D778-5C5F-CCE2E15CF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5E57-E1B1-854F-9A72-C854496A828D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EA59-0EC2-C70D-4317-9F916BF48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686602-C5A3-1471-CCB8-43194CF33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32F6-4788-0C4A-B0D8-03B8E72BF81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D07CCB4-4B42-851A-630F-E92C58BFC0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3438" y="2695575"/>
            <a:ext cx="5157787" cy="3032125"/>
          </a:xfrm>
        </p:spPr>
        <p:txBody>
          <a:bodyPr/>
          <a:lstStyle>
            <a:lvl1pPr>
              <a:buClr>
                <a:schemeClr val="accent1"/>
              </a:buClr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663E48A3-0E7B-26EF-ECBE-1B421C8E52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65453" y="2695574"/>
            <a:ext cx="5189935" cy="3032125"/>
          </a:xfrm>
        </p:spPr>
        <p:txBody>
          <a:bodyPr/>
          <a:lstStyle>
            <a:lvl1pPr>
              <a:buClr>
                <a:schemeClr val="accent1"/>
              </a:buClr>
              <a:defRPr sz="28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6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, Infographics,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9C7E3-EE44-72D2-CF26-707D2319A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B972F6-1A04-F82F-C1C5-459248B71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5E57-E1B1-854F-9A72-C854496A828D}" type="datetimeFigureOut">
              <a:rPr lang="en-US" smtClean="0"/>
              <a:pPr/>
              <a:t>5/4/2025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DEBAAC-619E-58BB-EB75-A1F1A1289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2AB79-947C-B671-360F-793AD3168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32F6-4788-0C4A-B0D8-03B8E72BF8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BDEADEE0-CF16-2641-874A-6084DD72628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847850"/>
            <a:ext cx="10515600" cy="38592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21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7E916C-22BB-3EBF-3CDB-A2EBF6811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5E57-E1B1-854F-9A72-C854496A828D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7DF58-F912-A32B-87C5-F66D75D98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32F6-4788-0C4A-B0D8-03B8E72BF81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DC2A48-57F3-7067-EBBF-9DE579918D04}"/>
              </a:ext>
            </a:extLst>
          </p:cNvPr>
          <p:cNvSpPr/>
          <p:nvPr userDrawn="1"/>
        </p:nvSpPr>
        <p:spPr>
          <a:xfrm>
            <a:off x="528320" y="0"/>
            <a:ext cx="10210800" cy="581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50D9ADF-13D6-08B8-BF76-E65B3EF71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645148"/>
            <a:ext cx="6898640" cy="14916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 b="0" i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A300424-1ED6-085D-21CE-10324C3B3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3600" y="2136807"/>
            <a:ext cx="6898640" cy="1135258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895900-646A-59FD-B53F-BCE1F691292E}"/>
              </a:ext>
            </a:extLst>
          </p:cNvPr>
          <p:cNvSpPr/>
          <p:nvPr userDrawn="1"/>
        </p:nvSpPr>
        <p:spPr>
          <a:xfrm flipH="1">
            <a:off x="0" y="0"/>
            <a:ext cx="52832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60C8879-DDA7-FB79-0B15-EBEBBEA2F1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3600" y="3429000"/>
            <a:ext cx="6899275" cy="19700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C06D34-FFAD-B07A-1E08-205365CC8072}"/>
              </a:ext>
            </a:extLst>
          </p:cNvPr>
          <p:cNvSpPr/>
          <p:nvPr userDrawn="1"/>
        </p:nvSpPr>
        <p:spPr>
          <a:xfrm>
            <a:off x="528320" y="5816600"/>
            <a:ext cx="11663680" cy="104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F9063C4-18D1-2D64-FED3-3D64E594A8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824" y="5989451"/>
            <a:ext cx="2924176" cy="6284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A574EE-5513-F9F2-D54C-ABD3660FF1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53400" y="0"/>
            <a:ext cx="4038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0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7E916C-22BB-3EBF-3CDB-A2EBF6811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5E57-E1B1-854F-9A72-C854496A828D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7DF58-F912-A32B-87C5-F66D75D98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32F6-4788-0C4A-B0D8-03B8E72BF81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DC2A48-57F3-7067-EBBF-9DE579918D04}"/>
              </a:ext>
            </a:extLst>
          </p:cNvPr>
          <p:cNvSpPr/>
          <p:nvPr userDrawn="1"/>
        </p:nvSpPr>
        <p:spPr>
          <a:xfrm>
            <a:off x="528320" y="0"/>
            <a:ext cx="10210800" cy="581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50D9ADF-13D6-08B8-BF76-E65B3EF71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1324532"/>
            <a:ext cx="6898640" cy="186436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 b="0" i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A300424-1ED6-085D-21CE-10324C3B3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3600" y="3193972"/>
            <a:ext cx="6898640" cy="1500187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895900-646A-59FD-B53F-BCE1F691292E}"/>
              </a:ext>
            </a:extLst>
          </p:cNvPr>
          <p:cNvSpPr/>
          <p:nvPr userDrawn="1"/>
        </p:nvSpPr>
        <p:spPr>
          <a:xfrm flipH="1">
            <a:off x="0" y="0"/>
            <a:ext cx="52832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C06D34-FFAD-B07A-1E08-205365CC8072}"/>
              </a:ext>
            </a:extLst>
          </p:cNvPr>
          <p:cNvSpPr/>
          <p:nvPr userDrawn="1"/>
        </p:nvSpPr>
        <p:spPr>
          <a:xfrm>
            <a:off x="528320" y="5816600"/>
            <a:ext cx="11663680" cy="104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F9063C4-18D1-2D64-FED3-3D64E594A8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824" y="5989451"/>
            <a:ext cx="2924176" cy="6284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A574EE-5513-F9F2-D54C-ABD3660FF1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53400" y="0"/>
            <a:ext cx="4038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7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F1987E-C1D8-6FB1-754E-670193DD1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4525A-8B6F-BD61-EE49-946146304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1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09A85-13BD-1A87-4DE8-35F7B014C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59912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0175E57-E1B1-854F-9A72-C854496A828D}" type="datetimeFigureOut">
              <a:rPr lang="en-US" smtClean="0"/>
              <a:pPr/>
              <a:t>5/4/2025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6DB32-C680-40A3-9A20-1DE2769056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11600" y="5991226"/>
            <a:ext cx="4551679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C5B50-FEAF-4424-9F6A-20D4BA76D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A3032F6-4788-0C4A-B0D8-03B8E72BF8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8E789B-C761-2589-301A-49E7B2899D83}"/>
              </a:ext>
            </a:extLst>
          </p:cNvPr>
          <p:cNvSpPr/>
          <p:nvPr userDrawn="1"/>
        </p:nvSpPr>
        <p:spPr>
          <a:xfrm>
            <a:off x="0" y="0"/>
            <a:ext cx="5283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4EF6EE-A5C0-EC3A-688F-70051C2A825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56919" y="5991225"/>
            <a:ext cx="2926079" cy="62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3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2" r:id="rId5"/>
    <p:sldLayoutId id="2147483653" r:id="rId6"/>
    <p:sldLayoutId id="2147483660" r:id="rId7"/>
    <p:sldLayoutId id="2147483655" r:id="rId8"/>
    <p:sldLayoutId id="214748366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Open Sans" panose="020B0606030504020204" pitchFamily="34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lt"/>
          <a:ea typeface="Open Sans" panose="020B0606030504020204" pitchFamily="34" charset="0"/>
          <a:cs typeface="Quire Sans" panose="020B0502040400020003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Open Sans" panose="020B0606030504020204" pitchFamily="34" charset="0"/>
          <a:cs typeface="Quire Sans" panose="020B0502040400020003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Open Sans" panose="020B0606030504020204" pitchFamily="34" charset="0"/>
          <a:cs typeface="Quire Sans" panose="020B0502040400020003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Open Sans" panose="020B0606030504020204" pitchFamily="34" charset="0"/>
          <a:cs typeface="Quire Sans" panose="020B0502040400020003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Open Sans" panose="020B0606030504020204" pitchFamily="34" charset="0"/>
          <a:cs typeface="Quire Sans" panose="020B05020404000200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ustine.y.woo@nas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olin.mclaughlin@nasa.go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rs.earthdata.nasa.gov/" TargetMode="External"/><Relationship Id="rId7" Type="http://schemas.openxmlformats.org/officeDocument/2006/relationships/hyperlink" Target="mailto:support-cddis@nasa.go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8B45B-BA75-AF0F-1CEF-1D21689BEF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CDDIS as an IVS Data Center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E92F2A-43C7-EDFC-395B-500232F9D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600" y="3805234"/>
            <a:ext cx="2695388" cy="96361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Justine Woo</a:t>
            </a:r>
          </a:p>
          <a:p>
            <a:r>
              <a:rPr lang="en-US" dirty="0">
                <a:solidFill>
                  <a:schemeClr val="bg1"/>
                </a:solidFill>
              </a:rPr>
              <a:t>DAAC Scientist</a:t>
            </a:r>
          </a:p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Justine.y.woo@nasa.gov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889060C-4EFF-B55A-BDB0-9347CB18FD1F}"/>
              </a:ext>
            </a:extLst>
          </p:cNvPr>
          <p:cNvSpPr txBox="1">
            <a:spLocks/>
          </p:cNvSpPr>
          <p:nvPr/>
        </p:nvSpPr>
        <p:spPr>
          <a:xfrm>
            <a:off x="4903693" y="3800467"/>
            <a:ext cx="2758142" cy="96361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Open Sans" panose="020B0606030504020204" pitchFamily="34" charset="0"/>
                <a:cs typeface="Quire Sans" panose="020B0502040400020003" pitchFamily="34" charset="0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Quire Sans" panose="020B0502040400020003" pitchFamily="34" charset="0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Quire Sans" panose="020B0502040400020003" pitchFamily="34" charset="0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Quire Sans" panose="020B0502040400020003" pitchFamily="34" charset="0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Quire Sans" panose="020B05020404000200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Colin McLaughlin</a:t>
            </a:r>
          </a:p>
          <a:p>
            <a:r>
              <a:rPr lang="en-US" dirty="0">
                <a:solidFill>
                  <a:schemeClr val="bg1"/>
                </a:solidFill>
              </a:rPr>
              <a:t>VLBI Rep for the CDDIS</a:t>
            </a:r>
          </a:p>
          <a:p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Colin.mclaughlin@nasa.gov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9055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57814-AB4A-483F-5641-418E78142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C49B4-37B0-7D13-AD4D-826C20689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to CDDIS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BB95A-A4DB-9E5C-A417-81BBD6D31B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926" y="1489424"/>
            <a:ext cx="4966622" cy="11187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u="sng" dirty="0">
                <a:latin typeface="+mn-lt"/>
              </a:rPr>
              <a:t>1) Create an </a:t>
            </a:r>
            <a:r>
              <a:rPr lang="en-US" sz="2400" b="1" u="sng" dirty="0" err="1">
                <a:latin typeface="+mn-lt"/>
              </a:rPr>
              <a:t>Earthdata</a:t>
            </a:r>
            <a:r>
              <a:rPr lang="en-US" sz="2400" b="1" u="sng" dirty="0">
                <a:latin typeface="+mn-lt"/>
              </a:rPr>
              <a:t> Login</a:t>
            </a:r>
            <a:r>
              <a:rPr lang="en-US" sz="2400" b="1" u="sng" dirty="0"/>
              <a:t>: </a:t>
            </a:r>
            <a:r>
              <a:rPr lang="en-US" sz="2400" b="0" i="0" u="sng" dirty="0">
                <a:solidFill>
                  <a:srgbClr val="235CA7"/>
                </a:solidFill>
                <a:effectLst/>
                <a:latin typeface="Arial" panose="020B0604020202020204" pitchFamily="34" charset="0"/>
                <a:hlinkClick r:id="rId3"/>
              </a:rPr>
              <a:t>https://urs.earthdata.nasa.gov</a:t>
            </a:r>
            <a:endParaRPr lang="en-US" sz="24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300000"/>
              </a:lnSpc>
              <a:buNone/>
            </a:pPr>
            <a:endParaRPr lang="en-US" b="1" dirty="0"/>
          </a:p>
        </p:txBody>
      </p:sp>
      <p:pic>
        <p:nvPicPr>
          <p:cNvPr id="5" name="Picture 4" descr="A picture containing text, clipart&#10;&#10;AI-generated content may be incorrect.">
            <a:extLst>
              <a:ext uri="{FF2B5EF4-FFF2-40B4-BE49-F238E27FC236}">
                <a16:creationId xmlns:a16="http://schemas.microsoft.com/office/drawing/2014/main" id="{3B29FA86-D317-4810-29FD-A640BFE09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27" y="2312741"/>
            <a:ext cx="4211992" cy="564041"/>
          </a:xfrm>
          <a:prstGeom prst="rect">
            <a:avLst/>
          </a:prstGeom>
        </p:spPr>
      </p:pic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FAABCC3C-61ED-B394-05E7-49DA140D5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7110" y="4280878"/>
            <a:ext cx="2610140" cy="863468"/>
          </a:xfrm>
          <a:prstGeom prst="rect">
            <a:avLst/>
          </a:prstGeom>
        </p:spPr>
      </p:pic>
      <p:pic>
        <p:nvPicPr>
          <p:cNvPr id="9" name="Picture 8" descr="Qr code&#10;&#10;AI-generated content may be incorrect.">
            <a:extLst>
              <a:ext uri="{FF2B5EF4-FFF2-40B4-BE49-F238E27FC236}">
                <a16:creationId xmlns:a16="http://schemas.microsoft.com/office/drawing/2014/main" id="{C5949B84-E929-1168-B6B9-100917F356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1207" y="230459"/>
            <a:ext cx="2114939" cy="21149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4F6D5A-3639-8780-CC63-DD12281F0FD6}"/>
              </a:ext>
            </a:extLst>
          </p:cNvPr>
          <p:cNvSpPr txBox="1"/>
          <p:nvPr/>
        </p:nvSpPr>
        <p:spPr>
          <a:xfrm>
            <a:off x="5022483" y="3363392"/>
            <a:ext cx="43072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u="sng" dirty="0">
                <a:solidFill>
                  <a:srgbClr val="000000"/>
                </a:solidFill>
                <a:latin typeface="+mn-lt"/>
              </a:rPr>
              <a:t>2) Notify the CDDIS: </a:t>
            </a:r>
            <a:r>
              <a:rPr lang="en-US" sz="2400" b="0" i="0" dirty="0">
                <a:solidFill>
                  <a:srgbClr val="235CA7"/>
                </a:solidFill>
                <a:effectLst/>
                <a:latin typeface="Arial" panose="020B0604020202020204" pitchFamily="34" charset="0"/>
                <a:hlinkClick r:id="rId7"/>
              </a:rPr>
              <a:t>support-cddis@nasa.gov</a:t>
            </a:r>
            <a:endParaRPr lang="en-US" sz="2400" b="0" i="0" dirty="0">
              <a:solidFill>
                <a:srgbClr val="235CA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7C4EAE-6581-4655-C5CA-50DF62BB347D}"/>
              </a:ext>
            </a:extLst>
          </p:cNvPr>
          <p:cNvSpPr txBox="1"/>
          <p:nvPr/>
        </p:nvSpPr>
        <p:spPr>
          <a:xfrm>
            <a:off x="10410531" y="5105202"/>
            <a:ext cx="19656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</a:rPr>
              <a:t>3) </a:t>
            </a:r>
            <a:r>
              <a:rPr lang="en-US" sz="2400" b="1" u="sng" dirty="0">
                <a:solidFill>
                  <a:srgbClr val="000000"/>
                </a:solidFill>
              </a:rPr>
              <a:t>Upload!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Browser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Curl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java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</a:t>
            </a:r>
            <a:endParaRPr lang="en-US" sz="2400" b="0" i="0" u="sng" dirty="0">
              <a:solidFill>
                <a:srgbClr val="235CA7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B657025-B3A7-E825-DD85-F547D273BAAC}"/>
              </a:ext>
            </a:extLst>
          </p:cNvPr>
          <p:cNvCxnSpPr>
            <a:cxnSpLocks/>
          </p:cNvCxnSpPr>
          <p:nvPr/>
        </p:nvCxnSpPr>
        <p:spPr>
          <a:xfrm>
            <a:off x="5337110" y="2312741"/>
            <a:ext cx="1492898" cy="962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18C9A82-6451-1189-8C0D-EC4E974DB92C}"/>
              </a:ext>
            </a:extLst>
          </p:cNvPr>
          <p:cNvCxnSpPr>
            <a:cxnSpLocks/>
          </p:cNvCxnSpPr>
          <p:nvPr/>
        </p:nvCxnSpPr>
        <p:spPr>
          <a:xfrm>
            <a:off x="8434873" y="4357396"/>
            <a:ext cx="1799066" cy="1440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232E526-CBD4-E313-3458-6C823F831C16}"/>
              </a:ext>
            </a:extLst>
          </p:cNvPr>
          <p:cNvSpPr txBox="1"/>
          <p:nvPr/>
        </p:nvSpPr>
        <p:spPr>
          <a:xfrm>
            <a:off x="10284739" y="2306623"/>
            <a:ext cx="242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by step instructions</a:t>
            </a:r>
          </a:p>
        </p:txBody>
      </p:sp>
    </p:spTree>
    <p:extLst>
      <p:ext uri="{BB962C8B-B14F-4D97-AF65-F5344CB8AC3E}">
        <p14:creationId xmlns:p14="http://schemas.microsoft.com/office/powerpoint/2010/main" val="1081540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BFF0-F3D1-B49D-C1B3-976E16EC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Times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3720BC7-A8B1-2413-F5FF-A72BE2747573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646964515"/>
              </p:ext>
            </p:extLst>
          </p:nvPr>
        </p:nvGraphicFramePr>
        <p:xfrm>
          <a:off x="838200" y="1825625"/>
          <a:ext cx="10515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4987757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7327704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Processing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471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SWIN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Hourly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670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 other uploaded files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2x per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448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Downloads from other DCs (Mirror)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Every 4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90351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C206DED-3748-1AC4-E5DB-39BF589058D9}"/>
              </a:ext>
            </a:extLst>
          </p:cNvPr>
          <p:cNvSpPr txBox="1"/>
          <p:nvPr/>
        </p:nvSpPr>
        <p:spPr>
          <a:xfrm>
            <a:off x="2806700" y="4343400"/>
            <a:ext cx="2073581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File Ingest</a:t>
            </a:r>
          </a:p>
          <a:p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173A58-4095-C75A-B055-923C0BAEAD00}"/>
              </a:ext>
            </a:extLst>
          </p:cNvPr>
          <p:cNvSpPr txBox="1"/>
          <p:nvPr/>
        </p:nvSpPr>
        <p:spPr>
          <a:xfrm>
            <a:off x="8255000" y="5543729"/>
            <a:ext cx="190500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Archive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178F294-272B-0743-8F3A-B26F8B4F3E2F}"/>
              </a:ext>
            </a:extLst>
          </p:cNvPr>
          <p:cNvCxnSpPr/>
          <p:nvPr/>
        </p:nvCxnSpPr>
        <p:spPr>
          <a:xfrm flipV="1">
            <a:off x="990600" y="4851400"/>
            <a:ext cx="1422400" cy="8255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30AB089-DDC0-86CB-2900-BDFB3B51CE45}"/>
              </a:ext>
            </a:extLst>
          </p:cNvPr>
          <p:cNvCxnSpPr>
            <a:cxnSpLocks/>
          </p:cNvCxnSpPr>
          <p:nvPr/>
        </p:nvCxnSpPr>
        <p:spPr>
          <a:xfrm flipV="1">
            <a:off x="3411690" y="3443922"/>
            <a:ext cx="1122210" cy="7204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B62798D-0ACD-41A1-EFFA-218C57E38221}"/>
              </a:ext>
            </a:extLst>
          </p:cNvPr>
          <p:cNvCxnSpPr>
            <a:cxnSpLocks/>
          </p:cNvCxnSpPr>
          <p:nvPr/>
        </p:nvCxnSpPr>
        <p:spPr>
          <a:xfrm>
            <a:off x="6933306" y="3527337"/>
            <a:ext cx="822913" cy="5528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85DE6FF-7396-E04B-B166-E39102C3F1B7}"/>
              </a:ext>
            </a:extLst>
          </p:cNvPr>
          <p:cNvCxnSpPr>
            <a:cxnSpLocks/>
          </p:cNvCxnSpPr>
          <p:nvPr/>
        </p:nvCxnSpPr>
        <p:spPr>
          <a:xfrm>
            <a:off x="10312400" y="5832563"/>
            <a:ext cx="1644650" cy="7779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33D33D9-25DE-DD9C-E892-31CF60985BD8}"/>
              </a:ext>
            </a:extLst>
          </p:cNvPr>
          <p:cNvSpPr txBox="1"/>
          <p:nvPr/>
        </p:nvSpPr>
        <p:spPr>
          <a:xfrm>
            <a:off x="8102600" y="3699260"/>
            <a:ext cx="190500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Quality Control</a:t>
            </a:r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54F3C3F-29E8-5AE0-7C82-045602035369}"/>
              </a:ext>
            </a:extLst>
          </p:cNvPr>
          <p:cNvCxnSpPr>
            <a:cxnSpLocks/>
          </p:cNvCxnSpPr>
          <p:nvPr/>
        </p:nvCxnSpPr>
        <p:spPr>
          <a:xfrm>
            <a:off x="8585200" y="4990108"/>
            <a:ext cx="165100" cy="4510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226DA2B-61AB-D44C-D019-945130205A8F}"/>
              </a:ext>
            </a:extLst>
          </p:cNvPr>
          <p:cNvSpPr txBox="1"/>
          <p:nvPr/>
        </p:nvSpPr>
        <p:spPr>
          <a:xfrm>
            <a:off x="838200" y="4785707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upload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1B5A21-33B4-AC23-D95B-A928B9EE5FF4}"/>
              </a:ext>
            </a:extLst>
          </p:cNvPr>
          <p:cNvSpPr txBox="1"/>
          <p:nvPr/>
        </p:nvSpPr>
        <p:spPr>
          <a:xfrm>
            <a:off x="10678866" y="5601730"/>
            <a:ext cx="1430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download</a:t>
            </a:r>
          </a:p>
        </p:txBody>
      </p:sp>
    </p:spTree>
    <p:extLst>
      <p:ext uri="{BB962C8B-B14F-4D97-AF65-F5344CB8AC3E}">
        <p14:creationId xmlns:p14="http://schemas.microsoft.com/office/powerpoint/2010/main" val="790239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F52826-D32C-EECC-C351-7601A42E4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Online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47491B-B404-B938-0A78-AF1E4C2A2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447" y="1487488"/>
            <a:ext cx="2353577" cy="23813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932DC9-B7CA-E152-DFC9-9112D451DE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9142"/>
          <a:stretch/>
        </p:blipFill>
        <p:spPr>
          <a:xfrm>
            <a:off x="4417231" y="360196"/>
            <a:ext cx="7254816" cy="36042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A4A08F-3E96-D367-CF88-5FC6E30EA33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8189" b="39465"/>
          <a:stretch/>
        </p:blipFill>
        <p:spPr>
          <a:xfrm>
            <a:off x="4417232" y="4125825"/>
            <a:ext cx="7254816" cy="23813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4B269E-BE33-CE46-1939-A3180BD64AC3}"/>
              </a:ext>
            </a:extLst>
          </p:cNvPr>
          <p:cNvSpPr txBox="1"/>
          <p:nvPr/>
        </p:nvSpPr>
        <p:spPr>
          <a:xfrm>
            <a:off x="1156447" y="3964460"/>
            <a:ext cx="26543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Files will be visible on our webpage with checksums</a:t>
            </a:r>
          </a:p>
        </p:txBody>
      </p:sp>
    </p:spTree>
    <p:extLst>
      <p:ext uri="{BB962C8B-B14F-4D97-AF65-F5344CB8AC3E}">
        <p14:creationId xmlns:p14="http://schemas.microsoft.com/office/powerpoint/2010/main" val="2271782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7841-A79C-9A91-769E-0489620F7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via Script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83D4427-5CBF-4CDA-95A0-D45075564E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28171"/>
            <a:ext cx="5181600" cy="353032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6666BE0-20FE-4F4D-3E7F-D32B3969F4A5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4"/>
          <a:stretch>
            <a:fillRect/>
          </a:stretch>
        </p:blipFill>
        <p:spPr>
          <a:xfrm>
            <a:off x="939527" y="1825625"/>
            <a:ext cx="4978945" cy="3935413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467917-BB55-DFB4-32E9-110A16C821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6470" y="219075"/>
            <a:ext cx="1475980" cy="147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57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EEC5E-106E-BEB1-0756-0C9E2FE32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Special Topics: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4DADC4-D9EE-B25B-1521-95D976FAB0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Data/Product Discovery.</a:t>
            </a:r>
            <a:br>
              <a:rPr lang="en-US" dirty="0"/>
            </a:br>
            <a:r>
              <a:rPr lang="en-US" dirty="0"/>
              <a:t>Landing Pages. </a:t>
            </a:r>
            <a:br>
              <a:rPr lang="en-US" dirty="0"/>
            </a:br>
            <a:r>
              <a:rPr lang="en-US" dirty="0"/>
              <a:t>DOIs.</a:t>
            </a:r>
          </a:p>
        </p:txBody>
      </p:sp>
    </p:spTree>
    <p:extLst>
      <p:ext uri="{BB962C8B-B14F-4D97-AF65-F5344CB8AC3E}">
        <p14:creationId xmlns:p14="http://schemas.microsoft.com/office/powerpoint/2010/main" val="897993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E7DCB-7A8F-BAB7-8278-E2AD1A826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Earthdata</a:t>
            </a:r>
            <a:r>
              <a:rPr lang="en-US" dirty="0"/>
              <a:t> Website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F26F74-A293-4359-63D5-A215C5B9DDC6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Data and products available on </a:t>
            </a:r>
            <a:r>
              <a:rPr lang="en-US" dirty="0" err="1"/>
              <a:t>Earthdata</a:t>
            </a:r>
            <a:r>
              <a:rPr lang="en-US" dirty="0"/>
              <a:t> Website where users can search for data/products across the NASA DAACs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Support metadata 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Data and products are explained on </a:t>
            </a:r>
            <a:r>
              <a:rPr lang="en-US" b="1" dirty="0"/>
              <a:t>landing pages </a:t>
            </a:r>
            <a:r>
              <a:rPr lang="en-US" dirty="0"/>
              <a:t>and </a:t>
            </a:r>
            <a:r>
              <a:rPr lang="en-US" b="1" dirty="0"/>
              <a:t>DOIs</a:t>
            </a:r>
            <a:r>
              <a:rPr lang="en-US" dirty="0"/>
              <a:t> available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05394EC-4423-0E20-8E5D-14064B682A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65936" y="1825625"/>
            <a:ext cx="4794127" cy="3935413"/>
          </a:xfrm>
        </p:spPr>
      </p:pic>
    </p:spTree>
    <p:extLst>
      <p:ext uri="{BB962C8B-B14F-4D97-AF65-F5344CB8AC3E}">
        <p14:creationId xmlns:p14="http://schemas.microsoft.com/office/powerpoint/2010/main" val="3737493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8419B-0003-F7CE-5756-5CEE2F432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Landing Pages?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622CD-5695-25BF-DD1D-29FE5396CB9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25624"/>
            <a:ext cx="6296129" cy="3935095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Landing pages contain:</a:t>
            </a:r>
          </a:p>
          <a:p>
            <a:pPr marL="1143000" lvl="1" indent="-457200"/>
            <a:r>
              <a:rPr lang="en-US" dirty="0"/>
              <a:t>Summary </a:t>
            </a:r>
          </a:p>
          <a:p>
            <a:pPr marL="1143000" lvl="1" indent="-457200"/>
            <a:r>
              <a:rPr lang="en-US" dirty="0"/>
              <a:t>Link to location in the online archive</a:t>
            </a:r>
          </a:p>
          <a:p>
            <a:pPr marL="1143000" lvl="1" indent="-457200"/>
            <a:r>
              <a:rPr lang="en-US" dirty="0"/>
              <a:t>Link to additional resources</a:t>
            </a:r>
          </a:p>
          <a:p>
            <a:pPr marL="1143000" lvl="1" indent="-457200"/>
            <a:r>
              <a:rPr lang="en-US" b="1" dirty="0"/>
              <a:t>Digital Object Identifiers: DOIs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Works best as an introduction to new users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848EA2-FF82-DF9D-F443-F9E10B9A8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812" y="0"/>
            <a:ext cx="4894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23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A6799-0940-E5CE-0075-AD2D19B49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31C2-129E-531C-7257-CA972C786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307666" cy="1325563"/>
          </a:xfrm>
        </p:spPr>
        <p:txBody>
          <a:bodyPr/>
          <a:lstStyle/>
          <a:p>
            <a:r>
              <a:rPr lang="en-US" dirty="0"/>
              <a:t>Data and Product DOIs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F56FC-B77C-81EF-6BD8-D0E6A3A1B3C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25624"/>
            <a:ext cx="6307667" cy="3935095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Allow data, products, software to be cited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Benefits:</a:t>
            </a:r>
          </a:p>
          <a:p>
            <a:pPr marL="1143000" lvl="1" indent="-457200"/>
            <a:r>
              <a:rPr lang="en-US" dirty="0"/>
              <a:t>Increased visibility</a:t>
            </a:r>
          </a:p>
          <a:p>
            <a:pPr marL="1143000" lvl="1" indent="-457200"/>
            <a:r>
              <a:rPr lang="en-US" dirty="0"/>
              <a:t>Increased verification and validation of scientific results</a:t>
            </a:r>
          </a:p>
          <a:p>
            <a:pPr marL="1143000" lvl="1" indent="-457200"/>
            <a:r>
              <a:rPr lang="en-US" b="1" dirty="0"/>
              <a:t>Ensures credit can be traced down to the station level</a:t>
            </a:r>
          </a:p>
          <a:p>
            <a:pPr marL="1485900" lvl="2" indent="-342900"/>
            <a:r>
              <a:rPr lang="en-US" b="1" dirty="0"/>
              <a:t>Are stations/correlators getting credit? - Not yet…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F425F6-4D73-DCAC-04BA-096CD43AD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834" y="-21266"/>
            <a:ext cx="4730166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5FBAD79-3B0B-0A0C-1E7D-E7C18CB3349A}"/>
              </a:ext>
            </a:extLst>
          </p:cNvPr>
          <p:cNvSpPr/>
          <p:nvPr/>
        </p:nvSpPr>
        <p:spPr>
          <a:xfrm>
            <a:off x="8641582" y="3185327"/>
            <a:ext cx="3550418" cy="27733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70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6045-D21F-F008-1327-7FC79BA94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r>
              <a:rPr lang="en-US" dirty="0"/>
              <a:t>Any 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1B601-CCFB-B7E8-83EC-F74D4FA150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questions to the CDDIS:  </a:t>
            </a:r>
          </a:p>
          <a:p>
            <a:r>
              <a:rPr lang="en-US" dirty="0"/>
              <a:t>gsfc-cddis-support@mail.nasa.gov</a:t>
            </a:r>
          </a:p>
        </p:txBody>
      </p:sp>
    </p:spTree>
    <p:extLst>
      <p:ext uri="{BB962C8B-B14F-4D97-AF65-F5344CB8AC3E}">
        <p14:creationId xmlns:p14="http://schemas.microsoft.com/office/powerpoint/2010/main" val="756808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32A33-2688-4900-9B80-CD168FC0B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Landing 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DED8A1-0A1F-3BE0-FD2F-DA72D8752B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8778" b="12821"/>
          <a:stretch/>
        </p:blipFill>
        <p:spPr>
          <a:xfrm>
            <a:off x="764504" y="3305907"/>
            <a:ext cx="4730166" cy="33193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DBEABB-BB51-B5E6-102C-BDB31DB80D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5605"/>
          <a:stretch/>
        </p:blipFill>
        <p:spPr>
          <a:xfrm>
            <a:off x="764504" y="1632890"/>
            <a:ext cx="4730166" cy="16730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3F0D02-3A65-3F7D-3A87-06000CE86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228" y="0"/>
            <a:ext cx="4894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1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CF09D-2CE1-1E6A-4651-79F3BEFD9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Agenda/Table of Contents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6487D-F96F-5151-22D3-7A89B34EFF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What is a Data Center?</a:t>
            </a:r>
          </a:p>
          <a:p>
            <a:endParaRPr lang="en-US" dirty="0"/>
          </a:p>
          <a:p>
            <a:r>
              <a:rPr lang="en-US" dirty="0"/>
              <a:t>How to use the CDDIS Data Center</a:t>
            </a:r>
          </a:p>
          <a:p>
            <a:endParaRPr lang="en-US" dirty="0"/>
          </a:p>
          <a:p>
            <a:r>
              <a:rPr lang="en-US" dirty="0"/>
              <a:t>Special Topics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Data Discoverability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Digital Object Identifiers (DOIs)</a:t>
            </a:r>
          </a:p>
        </p:txBody>
      </p:sp>
    </p:spTree>
    <p:extLst>
      <p:ext uri="{BB962C8B-B14F-4D97-AF65-F5344CB8AC3E}">
        <p14:creationId xmlns:p14="http://schemas.microsoft.com/office/powerpoint/2010/main" val="161996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3DD8F-1FEF-6A54-E5C2-71DFAE61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CDDIS Data Center?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6479C-E142-DB51-3232-E9E920E38E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a Data Center? </a:t>
            </a:r>
          </a:p>
          <a:p>
            <a:r>
              <a:rPr lang="en-US" dirty="0"/>
              <a:t>What is a Data in the context of the International VLBI Service?</a:t>
            </a:r>
          </a:p>
        </p:txBody>
      </p:sp>
    </p:spTree>
    <p:extLst>
      <p:ext uri="{BB962C8B-B14F-4D97-AF65-F5344CB8AC3E}">
        <p14:creationId xmlns:p14="http://schemas.microsoft.com/office/powerpoint/2010/main" val="1324402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40E6A-5A94-C1C6-228C-885A43ABB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Data Center?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F91451-4E52-68C4-87FB-BE1CCCD29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3041" y="1609312"/>
            <a:ext cx="5157787" cy="823912"/>
          </a:xfrm>
        </p:spPr>
        <p:txBody>
          <a:bodyPr>
            <a:normAutofit/>
          </a:bodyPr>
          <a:lstStyle/>
          <a:p>
            <a:r>
              <a:rPr lang="en-US" sz="3200" dirty="0"/>
              <a:t>General Definition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283D3-D800-13F2-9537-A4D026F38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3438" y="2252133"/>
            <a:ext cx="10521950" cy="1176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 entity created to store, manage, and distribute large amounts of data for an </a:t>
            </a:r>
            <a:r>
              <a:rPr lang="en-US" b="1" u="sng" dirty="0"/>
              <a:t>organization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D67C9EE5-F171-308D-63BE-0FDB5A560E7A}"/>
              </a:ext>
            </a:extLst>
          </p:cNvPr>
          <p:cNvSpPr/>
          <p:nvPr/>
        </p:nvSpPr>
        <p:spPr>
          <a:xfrm rot="17358226">
            <a:off x="6787502" y="1799358"/>
            <a:ext cx="148693" cy="421697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46500076-D5C8-DDC1-8D87-479E57940F48}"/>
              </a:ext>
            </a:extLst>
          </p:cNvPr>
          <p:cNvSpPr/>
          <p:nvPr/>
        </p:nvSpPr>
        <p:spPr>
          <a:xfrm rot="21226058">
            <a:off x="3645082" y="3322733"/>
            <a:ext cx="124945" cy="117021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E0CD9A-B8DA-4DF7-735A-91BBE6739D38}"/>
              </a:ext>
            </a:extLst>
          </p:cNvPr>
          <p:cNvSpPr txBox="1"/>
          <p:nvPr/>
        </p:nvSpPr>
        <p:spPr>
          <a:xfrm>
            <a:off x="8277764" y="5329835"/>
            <a:ext cx="3387659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International VLBI Service</a:t>
            </a:r>
          </a:p>
        </p:txBody>
      </p:sp>
      <p:pic>
        <p:nvPicPr>
          <p:cNvPr id="19" name="Picture 18" descr="A picture containing text, clipart&#10;&#10;AI-generated content may be incorrect.">
            <a:extLst>
              <a:ext uri="{FF2B5EF4-FFF2-40B4-BE49-F238E27FC236}">
                <a16:creationId xmlns:a16="http://schemas.microsoft.com/office/drawing/2014/main" id="{E0050621-BE00-90C5-28E1-8A12E7DF8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836" y="4651007"/>
            <a:ext cx="4211992" cy="5640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2A032E2-B638-1D42-F9AF-A17B6C3F0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3014" y="4129685"/>
            <a:ext cx="12001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40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2DB85-3FCA-9A22-5C57-EE096A790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CDDIS Support for the </a:t>
            </a:r>
            <a:r>
              <a:rPr lang="en-US" dirty="0" err="1"/>
              <a:t>Earthdata</a:t>
            </a:r>
            <a:r>
              <a:rPr lang="en-US" dirty="0"/>
              <a:t> Project</a:t>
            </a:r>
          </a:p>
        </p:txBody>
      </p:sp>
      <p:pic>
        <p:nvPicPr>
          <p:cNvPr id="9" name="Picture 8" descr="Graphical user interface&#10;&#10;AI-generated content may be incorrect.">
            <a:extLst>
              <a:ext uri="{FF2B5EF4-FFF2-40B4-BE49-F238E27FC236}">
                <a16:creationId xmlns:a16="http://schemas.microsoft.com/office/drawing/2014/main" id="{8028A225-379D-DE34-C91D-D16B59CB9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53149"/>
            <a:ext cx="10989788" cy="23391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8624CC-8FD4-0EA7-30C8-D9D98E20A96D}"/>
              </a:ext>
            </a:extLst>
          </p:cNvPr>
          <p:cNvSpPr txBox="1"/>
          <p:nvPr/>
        </p:nvSpPr>
        <p:spPr>
          <a:xfrm>
            <a:off x="838200" y="1681163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 one of nearly a dozen </a:t>
            </a:r>
            <a:r>
              <a:rPr lang="en-US" sz="2800" dirty="0" err="1"/>
              <a:t>Earthdata</a:t>
            </a:r>
            <a:r>
              <a:rPr lang="en-US" sz="2800" dirty="0"/>
              <a:t> Data Centers, </a:t>
            </a:r>
            <a:r>
              <a:rPr lang="en-US" sz="2800" b="1" dirty="0"/>
              <a:t>the CDDIS strives to provide continuous public access to the following data and products: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936A98-4364-BB59-3228-E62539F77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6072025"/>
            <a:ext cx="4140200" cy="55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16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93D2-68C3-FF7B-6B4E-C28FC14F2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CDDIS Support for the IVS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42D431-715C-6156-3DFA-DE5ABCC53FD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1" y="1785029"/>
            <a:ext cx="10983462" cy="1882776"/>
          </a:xfrm>
        </p:spPr>
        <p:txBody>
          <a:bodyPr>
            <a:normAutofit/>
          </a:bodyPr>
          <a:lstStyle/>
          <a:p>
            <a:r>
              <a:rPr lang="en-US" b="1" dirty="0"/>
              <a:t>Goal: </a:t>
            </a:r>
            <a:r>
              <a:rPr lang="en-US" sz="3200" b="1" dirty="0"/>
              <a:t>provide continuous public access to IVS data and products</a:t>
            </a:r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8822D68-66F2-2B71-1EE1-A5A0DAFA5A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752471" y="2273301"/>
            <a:ext cx="7631444" cy="3606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BE2683-82B5-A719-738D-0799892E7E4D}"/>
              </a:ext>
            </a:extLst>
          </p:cNvPr>
          <p:cNvSpPr txBox="1"/>
          <p:nvPr/>
        </p:nvSpPr>
        <p:spPr>
          <a:xfrm>
            <a:off x="3499459" y="5880100"/>
            <a:ext cx="56609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2024 CDDIS Downloads for VLBI Files Based on Country Code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E69897-9C4F-4F22-7F43-3427A76D9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2101" y="270784"/>
            <a:ext cx="1369562" cy="136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15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3CBEA-FEE6-9ADC-F183-A4CD51F2C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CDDIS Support for the IVS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09C31B-0B09-C051-6D3B-D5BC49C9D5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08065" y="1690688"/>
            <a:ext cx="6083300" cy="453991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D6C60-7C24-6259-40FD-09D6BB8D1E7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1" y="1825624"/>
            <a:ext cx="4432299" cy="3935095"/>
          </a:xfrm>
        </p:spPr>
        <p:txBody>
          <a:bodyPr>
            <a:normAutofit/>
          </a:bodyPr>
          <a:lstStyle/>
          <a:p>
            <a:r>
              <a:rPr lang="en-US" dirty="0"/>
              <a:t>Data Centers are imperative for a functional VLBI supply chain</a:t>
            </a:r>
          </a:p>
          <a:p>
            <a:pPr marL="457200" indent="-457200">
              <a:buFontTx/>
              <a:buChar char="-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3EDEDF-921D-948B-039A-A6F89B3AB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9019" y="230189"/>
            <a:ext cx="1369562" cy="13695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88B34C-2455-D8E1-DB43-3D8DEA0F5FDA}"/>
              </a:ext>
            </a:extLst>
          </p:cNvPr>
          <p:cNvSpPr txBox="1"/>
          <p:nvPr/>
        </p:nvSpPr>
        <p:spPr>
          <a:xfrm>
            <a:off x="7375996" y="1412293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CDDIS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F1A6CF64-D0B2-D1E4-9C2F-BA029A65BD55}"/>
              </a:ext>
            </a:extLst>
          </p:cNvPr>
          <p:cNvSpPr/>
          <p:nvPr/>
        </p:nvSpPr>
        <p:spPr>
          <a:xfrm>
            <a:off x="7904481" y="1787763"/>
            <a:ext cx="176454" cy="4535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94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032B5-F1FA-0EA9-4A49-C3F02A08A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CDDIS Support for the IVS - Mirroring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F7AACE59-09D8-DB93-A692-757251181B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00" t="14512" r="43571" b="36673"/>
          <a:stretch/>
        </p:blipFill>
        <p:spPr>
          <a:xfrm>
            <a:off x="986142" y="1509042"/>
            <a:ext cx="1595621" cy="221615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6F4FC07-531C-824C-A258-9853B2918E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00" t="14512" r="43571" b="36673"/>
          <a:stretch/>
        </p:blipFill>
        <p:spPr>
          <a:xfrm>
            <a:off x="1459302" y="2538511"/>
            <a:ext cx="1595621" cy="221615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5D501D81-2AB6-845D-306B-A509BC071A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00" t="14512" r="43571" b="36673"/>
          <a:stretch/>
        </p:blipFill>
        <p:spPr>
          <a:xfrm>
            <a:off x="2020533" y="3579698"/>
            <a:ext cx="1595621" cy="221615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C9B678-246E-6686-2C23-880CE5FAF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539" y="3725193"/>
            <a:ext cx="1190973" cy="5104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39E7989-8030-487D-224C-DA9354BED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5193" y="2630646"/>
            <a:ext cx="1772818" cy="5087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3CA70A-300F-735C-414F-1A7030330E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6739" y="1656984"/>
            <a:ext cx="1612395" cy="5334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2905782-79F3-BA88-4063-D69D5D9F53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2101" y="270784"/>
            <a:ext cx="1369562" cy="136956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0B2360E-9205-D099-92D7-013CDB23C84B}"/>
              </a:ext>
            </a:extLst>
          </p:cNvPr>
          <p:cNvSpPr txBox="1"/>
          <p:nvPr/>
        </p:nvSpPr>
        <p:spPr>
          <a:xfrm>
            <a:off x="5806461" y="1937301"/>
            <a:ext cx="608895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en-US" sz="3200" dirty="0"/>
              <a:t>All 3 data Centers strive to perfectly mirror one another. 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3200" dirty="0"/>
              <a:t>Within 4 hours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3200" dirty="0"/>
              <a:t>As of 2022, we use common quality control scripts</a:t>
            </a:r>
          </a:p>
          <a:p>
            <a:pPr marL="228600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43252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6BE6A-2B52-F8E8-399E-048ADA7B2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AB8B3-016C-FF04-F8D6-97F9E55FC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the CDDIS Data Center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F8926-1DD4-F700-63FB-4E0E396FE0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0EF39A4-F74B-0F1C-F9A8-6FD6D9CE6A55}"/>
              </a:ext>
            </a:extLst>
          </p:cNvPr>
          <p:cNvSpPr txBox="1">
            <a:spLocks/>
          </p:cNvSpPr>
          <p:nvPr/>
        </p:nvSpPr>
        <p:spPr>
          <a:xfrm>
            <a:off x="1016000" y="3346372"/>
            <a:ext cx="689864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Open Sans" panose="020B0606030504020204" pitchFamily="34" charset="0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Open Sans" panose="020B0606030504020204" pitchFamily="34" charset="0"/>
                <a:cs typeface="Quire Sans" panose="020B05020404000200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Open Sans" panose="020B0606030504020204" pitchFamily="34" charset="0"/>
                <a:cs typeface="Quire Sans" panose="020B05020404000200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Open Sans" panose="020B0606030504020204" pitchFamily="34" charset="0"/>
                <a:cs typeface="Quire Sans" panose="020B05020404000200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Open Sans" panose="020B0606030504020204" pitchFamily="34" charset="0"/>
                <a:cs typeface="Quire Sans" panose="020B0502040400020003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Uploading to the CDDIS archive</a:t>
            </a:r>
          </a:p>
          <a:p>
            <a:r>
              <a:rPr lang="en-US" dirty="0"/>
              <a:t>Inside the CDDIS archive.</a:t>
            </a:r>
          </a:p>
          <a:p>
            <a:r>
              <a:rPr lang="en-US" dirty="0"/>
              <a:t>Downloading from the CDDIS archive</a:t>
            </a:r>
          </a:p>
        </p:txBody>
      </p:sp>
    </p:spTree>
    <p:extLst>
      <p:ext uri="{BB962C8B-B14F-4D97-AF65-F5344CB8AC3E}">
        <p14:creationId xmlns:p14="http://schemas.microsoft.com/office/powerpoint/2010/main" val="2798584707"/>
      </p:ext>
    </p:extLst>
  </p:cSld>
  <p:clrMapOvr>
    <a:masterClrMapping/>
  </p:clrMapOvr>
</p:sld>
</file>

<file path=ppt/theme/theme1.xml><?xml version="1.0" encoding="utf-8"?>
<a:theme xmlns:a="http://schemas.openxmlformats.org/drawingml/2006/main" name="ESDS Theme">
  <a:themeElements>
    <a:clrScheme name="ESDS Presentation">
      <a:dk1>
        <a:srgbClr val="323232"/>
      </a:dk1>
      <a:lt1>
        <a:srgbClr val="FFFFFF"/>
      </a:lt1>
      <a:dk2>
        <a:srgbClr val="9F9F9F"/>
      </a:dk2>
      <a:lt2>
        <a:srgbClr val="EDF0F0"/>
      </a:lt2>
      <a:accent1>
        <a:srgbClr val="2B5169"/>
      </a:accent1>
      <a:accent2>
        <a:srgbClr val="2276AC"/>
      </a:accent2>
      <a:accent3>
        <a:srgbClr val="22B363"/>
      </a:accent3>
      <a:accent4>
        <a:srgbClr val="F16924"/>
      </a:accent4>
      <a:accent5>
        <a:srgbClr val="00ABA9"/>
      </a:accent5>
      <a:accent6>
        <a:srgbClr val="DADBDB"/>
      </a:accent6>
      <a:hlink>
        <a:srgbClr val="2276AC"/>
      </a:hlink>
      <a:folHlink>
        <a:srgbClr val="597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DS-PPT-Template-2022" id="{ED60F225-D867-474D-9027-32F14409AEC3}" vid="{508735B8-22E5-484E-8C75-8755EE235F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6810A0316D2B4F8576846B7AED9D58" ma:contentTypeVersion="9" ma:contentTypeDescription="Create a new document." ma:contentTypeScope="" ma:versionID="4baf660b0d586c185cf3b0628545a6cb">
  <xsd:schema xmlns:xsd="http://www.w3.org/2001/XMLSchema" xmlns:xs="http://www.w3.org/2001/XMLSchema" xmlns:p="http://schemas.microsoft.com/office/2006/metadata/properties" xmlns:ns2="ba1b27bc-814a-4683-b2a5-12c50c7d06b3" xmlns:ns3="d900e117-17a0-4b24-9e47-511ef1d02c43" targetNamespace="http://schemas.microsoft.com/office/2006/metadata/properties" ma:root="true" ma:fieldsID="ae2aba976c5ca5a197a048a9235134a4" ns2:_="" ns3:_="">
    <xsd:import namespace="ba1b27bc-814a-4683-b2a5-12c50c7d06b3"/>
    <xsd:import namespace="d900e117-17a0-4b24-9e47-511ef1d02c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1b27bc-814a-4683-b2a5-12c50c7d06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fb68aea-d2ee-4a6c-85e6-e4b5686e9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0e117-17a0-4b24-9e47-511ef1d02c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931ccd94-b9a2-481c-87b5-178c16fc7767}" ma:internalName="TaxCatchAll" ma:showField="CatchAllData" ma:web="cc3a67ae-1702-486d-aa05-be7a166482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00e117-17a0-4b24-9e47-511ef1d02c43" xsi:nil="true"/>
    <lcf76f155ced4ddcb4097134ff3c332f xmlns="ba1b27bc-814a-4683-b2a5-12c50c7d06b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E7DFC6-2D09-4FA3-8FAD-55C5C4709F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1b27bc-814a-4683-b2a5-12c50c7d06b3"/>
    <ds:schemaRef ds:uri="d900e117-17a0-4b24-9e47-511ef1d02c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74D9AB-74A6-4B86-B50C-215ADCF325EA}">
  <ds:schemaRefs>
    <ds:schemaRef ds:uri="http://schemas.microsoft.com/office/2006/metadata/properties"/>
    <ds:schemaRef ds:uri="http://schemas.microsoft.com/office/infopath/2007/PartnerControls"/>
    <ds:schemaRef ds:uri="d900e117-17a0-4b24-9e47-511ef1d02c43"/>
    <ds:schemaRef ds:uri="ba1b27bc-814a-4683-b2a5-12c50c7d06b3"/>
  </ds:schemaRefs>
</ds:datastoreItem>
</file>

<file path=customXml/itemProps3.xml><?xml version="1.0" encoding="utf-8"?>
<ds:datastoreItem xmlns:ds="http://schemas.openxmlformats.org/officeDocument/2006/customXml" ds:itemID="{5B4A96E4-C06E-476F-8CF8-C2396BAA21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ESDS-PPT-Template-2022</Template>
  <TotalTime>2564</TotalTime>
  <Words>1054</Words>
  <Application>Microsoft Office PowerPoint</Application>
  <PresentationFormat>Widescreen</PresentationFormat>
  <Paragraphs>162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Aptos</vt:lpstr>
      <vt:lpstr>Arial</vt:lpstr>
      <vt:lpstr>bundessansweb</vt:lpstr>
      <vt:lpstr>Calibri</vt:lpstr>
      <vt:lpstr>Calibri Light</vt:lpstr>
      <vt:lpstr>Candara</vt:lpstr>
      <vt:lpstr>Open Sans</vt:lpstr>
      <vt:lpstr>ESDS Theme</vt:lpstr>
      <vt:lpstr>CDDIS as an IVS Data Center</vt:lpstr>
      <vt:lpstr>Agenda/Table of Contents</vt:lpstr>
      <vt:lpstr>What is the CDDIS Data Center?</vt:lpstr>
      <vt:lpstr>What is a Data Center?</vt:lpstr>
      <vt:lpstr>CDDIS Support for the Earthdata Project</vt:lpstr>
      <vt:lpstr>CDDIS Support for the IVS</vt:lpstr>
      <vt:lpstr>CDDIS Support for the IVS</vt:lpstr>
      <vt:lpstr>CDDIS Support for the IVS - Mirroring</vt:lpstr>
      <vt:lpstr>How to use the CDDIS Data Center</vt:lpstr>
      <vt:lpstr>Uploading to CDDIS</vt:lpstr>
      <vt:lpstr>Process Times</vt:lpstr>
      <vt:lpstr>View Online</vt:lpstr>
      <vt:lpstr>Download via Script</vt:lpstr>
      <vt:lpstr>Special Topics: </vt:lpstr>
      <vt:lpstr>Earthdata Website</vt:lpstr>
      <vt:lpstr>What are Landing Pages?</vt:lpstr>
      <vt:lpstr>Data and Product DOIs</vt:lpstr>
      <vt:lpstr>Thank You! Any Questions?</vt:lpstr>
      <vt:lpstr>Sample Landing Page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CDDIS as an IVS Data Center</dc:title>
  <dc:creator>Woo, Justine Y. (GSFC-61A.0)[SCIENCE SYSTEMS AND APPLICATIONS INC]</dc:creator>
  <cp:lastModifiedBy>McLaughlin, Colin (GSFC-61A.0)[SCIENCE SYSTEMS AND APPLICATIONS INC]</cp:lastModifiedBy>
  <cp:revision>91</cp:revision>
  <dcterms:created xsi:type="dcterms:W3CDTF">2025-02-19T01:22:26Z</dcterms:created>
  <dcterms:modified xsi:type="dcterms:W3CDTF">2025-05-05T12:27:38Z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0x010100276810A0316D2B4F8576846B7AED9D58</vt:lpwstr>
  </property>
  <property fmtid="{D5CDD505-2E9C-101B-9397-08002B2CF9AE}" pid="3" name="Order">
    <vt:r8>88200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MediaServiceImageTags">
    <vt:lpwstr/>
  </property>
</Properties>
</file>