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1" r:id="rId2"/>
  </p:sldMasterIdLst>
  <p:notesMasterIdLst>
    <p:notesMasterId r:id="rId21"/>
  </p:notesMasterIdLst>
  <p:sldIdLst>
    <p:sldId id="256" r:id="rId3"/>
    <p:sldId id="257" r:id="rId4"/>
    <p:sldId id="258" r:id="rId5"/>
    <p:sldId id="279" r:id="rId6"/>
    <p:sldId id="262" r:id="rId7"/>
    <p:sldId id="263" r:id="rId8"/>
    <p:sldId id="264" r:id="rId9"/>
    <p:sldId id="265" r:id="rId10"/>
    <p:sldId id="271" r:id="rId11"/>
    <p:sldId id="267" r:id="rId12"/>
    <p:sldId id="266" r:id="rId13"/>
    <p:sldId id="268" r:id="rId14"/>
    <p:sldId id="269" r:id="rId15"/>
    <p:sldId id="278" r:id="rId16"/>
    <p:sldId id="272" r:id="rId17"/>
    <p:sldId id="276" r:id="rId18"/>
    <p:sldId id="277" r:id="rId19"/>
    <p:sldId id="27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76863" autoAdjust="0"/>
  </p:normalViewPr>
  <p:slideViewPr>
    <p:cSldViewPr snapToGrid="0" snapToObjects="1">
      <p:cViewPr>
        <p:scale>
          <a:sx n="80" d="100"/>
          <a:sy n="80" d="100"/>
        </p:scale>
        <p:origin x="4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4" Type="http://schemas.openxmlformats.org/officeDocument/2006/relationships/image" Target="../media/image30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4" Type="http://schemas.openxmlformats.org/officeDocument/2006/relationships/image" Target="../media/image3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472DAD-F0F6-41F4-A823-1ABE17EE1EB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AEB52EF-E04A-4CBC-8BD9-07D5542E5997}">
      <dgm:prSet/>
      <dgm:spPr/>
      <dgm:t>
        <a:bodyPr/>
        <a:lstStyle/>
        <a:p>
          <a:r>
            <a:rPr lang="en-US" dirty="0"/>
            <a:t>Current method of communication</a:t>
          </a:r>
        </a:p>
      </dgm:t>
    </dgm:pt>
    <dgm:pt modelId="{605472F6-CC94-4D5D-9A98-F6BB3A206377}" type="parTrans" cxnId="{621E7195-561E-4352-B750-EA0F3181EC1E}">
      <dgm:prSet/>
      <dgm:spPr/>
      <dgm:t>
        <a:bodyPr/>
        <a:lstStyle/>
        <a:p>
          <a:endParaRPr lang="en-US"/>
        </a:p>
      </dgm:t>
    </dgm:pt>
    <dgm:pt modelId="{6DD86375-0D98-41D6-A9CA-CE4D48E04B82}" type="sibTrans" cxnId="{621E7195-561E-4352-B750-EA0F3181EC1E}">
      <dgm:prSet/>
      <dgm:spPr/>
      <dgm:t>
        <a:bodyPr/>
        <a:lstStyle/>
        <a:p>
          <a:endParaRPr lang="en-US"/>
        </a:p>
      </dgm:t>
    </dgm:pt>
    <dgm:pt modelId="{876C8081-38FC-4CDD-8452-035CCED41C36}">
      <dgm:prSet/>
      <dgm:spPr/>
      <dgm:t>
        <a:bodyPr/>
        <a:lstStyle/>
        <a:p>
          <a:r>
            <a:rPr lang="en-US" dirty="0"/>
            <a:t>VLBI Communications Center (VCC)</a:t>
          </a:r>
        </a:p>
      </dgm:t>
    </dgm:pt>
    <dgm:pt modelId="{97222C9A-27A9-4D06-BDC6-D1DB9230B89E}" type="parTrans" cxnId="{4800CADD-83FC-4969-B5F4-DADF30DCC4EA}">
      <dgm:prSet/>
      <dgm:spPr/>
      <dgm:t>
        <a:bodyPr/>
        <a:lstStyle/>
        <a:p>
          <a:endParaRPr lang="en-US"/>
        </a:p>
      </dgm:t>
    </dgm:pt>
    <dgm:pt modelId="{B69F78CB-5969-41AB-9764-CC03CB8FD3AB}" type="sibTrans" cxnId="{4800CADD-83FC-4969-B5F4-DADF30DCC4EA}">
      <dgm:prSet/>
      <dgm:spPr/>
      <dgm:t>
        <a:bodyPr/>
        <a:lstStyle/>
        <a:p>
          <a:endParaRPr lang="en-US"/>
        </a:p>
      </dgm:t>
    </dgm:pt>
    <dgm:pt modelId="{D18421B6-BFB0-4091-99DE-28F2DBB87681}">
      <dgm:prSet/>
      <dgm:spPr/>
      <dgm:t>
        <a:bodyPr/>
        <a:lstStyle/>
        <a:p>
          <a:r>
            <a:rPr lang="en-US"/>
            <a:t>VCC - Status</a:t>
          </a:r>
        </a:p>
      </dgm:t>
    </dgm:pt>
    <dgm:pt modelId="{E79306D8-072E-426E-B8C0-89518B082957}" type="parTrans" cxnId="{CC98C19F-C7DB-4248-A859-90BB8A1DC28C}">
      <dgm:prSet/>
      <dgm:spPr/>
      <dgm:t>
        <a:bodyPr/>
        <a:lstStyle/>
        <a:p>
          <a:endParaRPr lang="en-US"/>
        </a:p>
      </dgm:t>
    </dgm:pt>
    <dgm:pt modelId="{8A61B4FE-A907-48FF-8732-E83D2717CC91}" type="sibTrans" cxnId="{CC98C19F-C7DB-4248-A859-90BB8A1DC28C}">
      <dgm:prSet/>
      <dgm:spPr/>
      <dgm:t>
        <a:bodyPr/>
        <a:lstStyle/>
        <a:p>
          <a:endParaRPr lang="en-US"/>
        </a:p>
      </dgm:t>
    </dgm:pt>
    <dgm:pt modelId="{4EDE1F2D-57F0-44A2-AE72-3E6BEFD65E7A}">
      <dgm:prSet/>
      <dgm:spPr/>
      <dgm:t>
        <a:bodyPr/>
        <a:lstStyle/>
        <a:p>
          <a:r>
            <a:rPr lang="en-US" dirty="0"/>
            <a:t>VCC - DEMO</a:t>
          </a:r>
        </a:p>
      </dgm:t>
    </dgm:pt>
    <dgm:pt modelId="{30417F7D-86D2-4842-9438-8368B9EF160D}" type="parTrans" cxnId="{BA3CCBBA-9F61-493E-97C5-2BD4BCFF9BF3}">
      <dgm:prSet/>
      <dgm:spPr/>
      <dgm:t>
        <a:bodyPr/>
        <a:lstStyle/>
        <a:p>
          <a:endParaRPr lang="en-US"/>
        </a:p>
      </dgm:t>
    </dgm:pt>
    <dgm:pt modelId="{FBCCFED2-7101-418B-9921-E8BA0AC4ABDC}" type="sibTrans" cxnId="{BA3CCBBA-9F61-493E-97C5-2BD4BCFF9BF3}">
      <dgm:prSet/>
      <dgm:spPr/>
      <dgm:t>
        <a:bodyPr/>
        <a:lstStyle/>
        <a:p>
          <a:endParaRPr lang="en-US"/>
        </a:p>
      </dgm:t>
    </dgm:pt>
    <dgm:pt modelId="{6860E00F-E7FB-47EA-8A47-B25AACC81773}" type="pres">
      <dgm:prSet presAssocID="{DE472DAD-F0F6-41F4-A823-1ABE17EE1EB9}" presName="linear" presStyleCnt="0">
        <dgm:presLayoutVars>
          <dgm:animLvl val="lvl"/>
          <dgm:resizeHandles val="exact"/>
        </dgm:presLayoutVars>
      </dgm:prSet>
      <dgm:spPr/>
    </dgm:pt>
    <dgm:pt modelId="{70425F7B-AFD6-4CE7-BE2C-627004329E20}" type="pres">
      <dgm:prSet presAssocID="{5AEB52EF-E04A-4CBC-8BD9-07D5542E599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E624CE9-BE95-47AA-BE39-22AA394103B0}" type="pres">
      <dgm:prSet presAssocID="{6DD86375-0D98-41D6-A9CA-CE4D48E04B82}" presName="spacer" presStyleCnt="0"/>
      <dgm:spPr/>
    </dgm:pt>
    <dgm:pt modelId="{5C735088-512D-43AD-9F04-EAA29E0C369E}" type="pres">
      <dgm:prSet presAssocID="{876C8081-38FC-4CDD-8452-035CCED41C3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FCC9B46-77F8-4BEB-BD5A-CA6FC067A6F3}" type="pres">
      <dgm:prSet presAssocID="{B69F78CB-5969-41AB-9764-CC03CB8FD3AB}" presName="spacer" presStyleCnt="0"/>
      <dgm:spPr/>
    </dgm:pt>
    <dgm:pt modelId="{5C47AD39-DCEC-424F-8225-C02D5A0B93E8}" type="pres">
      <dgm:prSet presAssocID="{D18421B6-BFB0-4091-99DE-28F2DBB8768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235A9D0-0AB5-4CEF-A83C-9504789BD4C2}" type="pres">
      <dgm:prSet presAssocID="{8A61B4FE-A907-48FF-8732-E83D2717CC91}" presName="spacer" presStyleCnt="0"/>
      <dgm:spPr/>
    </dgm:pt>
    <dgm:pt modelId="{DBD26822-88BD-42C6-A095-C23C0E2F92D4}" type="pres">
      <dgm:prSet presAssocID="{4EDE1F2D-57F0-44A2-AE72-3E6BEFD65E7A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549BA716-582F-43A1-9147-CD96630E06D6}" type="presOf" srcId="{DE472DAD-F0F6-41F4-A823-1ABE17EE1EB9}" destId="{6860E00F-E7FB-47EA-8A47-B25AACC81773}" srcOrd="0" destOrd="0" presId="urn:microsoft.com/office/officeart/2005/8/layout/vList2"/>
    <dgm:cxn modelId="{621E7195-561E-4352-B750-EA0F3181EC1E}" srcId="{DE472DAD-F0F6-41F4-A823-1ABE17EE1EB9}" destId="{5AEB52EF-E04A-4CBC-8BD9-07D5542E5997}" srcOrd="0" destOrd="0" parTransId="{605472F6-CC94-4D5D-9A98-F6BB3A206377}" sibTransId="{6DD86375-0D98-41D6-A9CA-CE4D48E04B82}"/>
    <dgm:cxn modelId="{42FAB698-7510-4F5C-85EC-D38F322EE8CA}" type="presOf" srcId="{D18421B6-BFB0-4091-99DE-28F2DBB87681}" destId="{5C47AD39-DCEC-424F-8225-C02D5A0B93E8}" srcOrd="0" destOrd="0" presId="urn:microsoft.com/office/officeart/2005/8/layout/vList2"/>
    <dgm:cxn modelId="{0A9B7799-C479-4688-B2DA-D56631EC5446}" type="presOf" srcId="{876C8081-38FC-4CDD-8452-035CCED41C36}" destId="{5C735088-512D-43AD-9F04-EAA29E0C369E}" srcOrd="0" destOrd="0" presId="urn:microsoft.com/office/officeart/2005/8/layout/vList2"/>
    <dgm:cxn modelId="{CC98C19F-C7DB-4248-A859-90BB8A1DC28C}" srcId="{DE472DAD-F0F6-41F4-A823-1ABE17EE1EB9}" destId="{D18421B6-BFB0-4091-99DE-28F2DBB87681}" srcOrd="2" destOrd="0" parTransId="{E79306D8-072E-426E-B8C0-89518B082957}" sibTransId="{8A61B4FE-A907-48FF-8732-E83D2717CC91}"/>
    <dgm:cxn modelId="{54EF1FA6-1CE4-4EC6-AA32-EC9C2316F674}" type="presOf" srcId="{4EDE1F2D-57F0-44A2-AE72-3E6BEFD65E7A}" destId="{DBD26822-88BD-42C6-A095-C23C0E2F92D4}" srcOrd="0" destOrd="0" presId="urn:microsoft.com/office/officeart/2005/8/layout/vList2"/>
    <dgm:cxn modelId="{7E6C9FA6-B0CF-46F7-941E-C513E14878F1}" type="presOf" srcId="{5AEB52EF-E04A-4CBC-8BD9-07D5542E5997}" destId="{70425F7B-AFD6-4CE7-BE2C-627004329E20}" srcOrd="0" destOrd="0" presId="urn:microsoft.com/office/officeart/2005/8/layout/vList2"/>
    <dgm:cxn modelId="{BA3CCBBA-9F61-493E-97C5-2BD4BCFF9BF3}" srcId="{DE472DAD-F0F6-41F4-A823-1ABE17EE1EB9}" destId="{4EDE1F2D-57F0-44A2-AE72-3E6BEFD65E7A}" srcOrd="3" destOrd="0" parTransId="{30417F7D-86D2-4842-9438-8368B9EF160D}" sibTransId="{FBCCFED2-7101-418B-9921-E8BA0AC4ABDC}"/>
    <dgm:cxn modelId="{4800CADD-83FC-4969-B5F4-DADF30DCC4EA}" srcId="{DE472DAD-F0F6-41F4-A823-1ABE17EE1EB9}" destId="{876C8081-38FC-4CDD-8452-035CCED41C36}" srcOrd="1" destOrd="0" parTransId="{97222C9A-27A9-4D06-BDC6-D1DB9230B89E}" sibTransId="{B69F78CB-5969-41AB-9764-CC03CB8FD3AB}"/>
    <dgm:cxn modelId="{7C86306E-810D-4469-80A0-5514491CAC2B}" type="presParOf" srcId="{6860E00F-E7FB-47EA-8A47-B25AACC81773}" destId="{70425F7B-AFD6-4CE7-BE2C-627004329E20}" srcOrd="0" destOrd="0" presId="urn:microsoft.com/office/officeart/2005/8/layout/vList2"/>
    <dgm:cxn modelId="{01DACB34-E92C-4419-B4A0-72309B0FC1F3}" type="presParOf" srcId="{6860E00F-E7FB-47EA-8A47-B25AACC81773}" destId="{DE624CE9-BE95-47AA-BE39-22AA394103B0}" srcOrd="1" destOrd="0" presId="urn:microsoft.com/office/officeart/2005/8/layout/vList2"/>
    <dgm:cxn modelId="{002002FA-05E1-418A-8B87-D528A95A6F04}" type="presParOf" srcId="{6860E00F-E7FB-47EA-8A47-B25AACC81773}" destId="{5C735088-512D-43AD-9F04-EAA29E0C369E}" srcOrd="2" destOrd="0" presId="urn:microsoft.com/office/officeart/2005/8/layout/vList2"/>
    <dgm:cxn modelId="{C3721149-1BEF-4B24-8A82-BDB38F1D0615}" type="presParOf" srcId="{6860E00F-E7FB-47EA-8A47-B25AACC81773}" destId="{6FCC9B46-77F8-4BEB-BD5A-CA6FC067A6F3}" srcOrd="3" destOrd="0" presId="urn:microsoft.com/office/officeart/2005/8/layout/vList2"/>
    <dgm:cxn modelId="{021399F9-61D0-4624-B9D2-C9F7A2E3278C}" type="presParOf" srcId="{6860E00F-E7FB-47EA-8A47-B25AACC81773}" destId="{5C47AD39-DCEC-424F-8225-C02D5A0B93E8}" srcOrd="4" destOrd="0" presId="urn:microsoft.com/office/officeart/2005/8/layout/vList2"/>
    <dgm:cxn modelId="{BFED58F0-3B26-45CC-B0D5-97E9A478782D}" type="presParOf" srcId="{6860E00F-E7FB-47EA-8A47-B25AACC81773}" destId="{1235A9D0-0AB5-4CEF-A83C-9504789BD4C2}" srcOrd="5" destOrd="0" presId="urn:microsoft.com/office/officeart/2005/8/layout/vList2"/>
    <dgm:cxn modelId="{900A8A9B-82D5-4420-94F4-985C95A36EC4}" type="presParOf" srcId="{6860E00F-E7FB-47EA-8A47-B25AACC81773}" destId="{DBD26822-88BD-42C6-A095-C23C0E2F92D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19FE70-784F-46DB-8192-494DC8421B76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D2455A-45D3-4B1A-881C-5DC2D658FA6E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Linux (Ubuntu) server on the cloud </a:t>
          </a:r>
        </a:p>
      </dgm:t>
    </dgm:pt>
    <dgm:pt modelId="{D8F70597-04C5-459A-BC14-989264306379}" type="parTrans" cxnId="{8AFA980D-FB72-4337-B665-7FEBA3901E27}">
      <dgm:prSet/>
      <dgm:spPr/>
      <dgm:t>
        <a:bodyPr/>
        <a:lstStyle/>
        <a:p>
          <a:endParaRPr lang="en-US"/>
        </a:p>
      </dgm:t>
    </dgm:pt>
    <dgm:pt modelId="{BBF3F42D-7AE5-428F-9E93-26C66728B801}" type="sibTrans" cxnId="{8AFA980D-FB72-4337-B665-7FEBA3901E27}">
      <dgm:prSet/>
      <dgm:spPr/>
      <dgm:t>
        <a:bodyPr/>
        <a:lstStyle/>
        <a:p>
          <a:endParaRPr lang="en-US"/>
        </a:p>
      </dgm:t>
    </dgm:pt>
    <dgm:pt modelId="{0BA4DB5C-6B7C-4B17-954D-9FE8FEB516FA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Client applications</a:t>
          </a:r>
        </a:p>
      </dgm:t>
    </dgm:pt>
    <dgm:pt modelId="{5704DA84-5C8B-4D77-962E-19B7C6F0F47F}" type="parTrans" cxnId="{CF4205DB-0C7F-4774-A9D7-DC2E357AFA5A}">
      <dgm:prSet/>
      <dgm:spPr/>
      <dgm:t>
        <a:bodyPr/>
        <a:lstStyle/>
        <a:p>
          <a:endParaRPr lang="en-US"/>
        </a:p>
      </dgm:t>
    </dgm:pt>
    <dgm:pt modelId="{A6072EA7-2361-4F19-A47D-CECADE8DBF36}" type="sibTrans" cxnId="{CF4205DB-0C7F-4774-A9D7-DC2E357AFA5A}">
      <dgm:prSet/>
      <dgm:spPr/>
      <dgm:t>
        <a:bodyPr/>
        <a:lstStyle/>
        <a:p>
          <a:endParaRPr lang="en-US"/>
        </a:p>
      </dgm:t>
    </dgm:pt>
    <dgm:pt modelId="{D9B40D47-DBBE-4A4F-8CAB-D21B1E8670A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Python (3.9 or higher) package </a:t>
          </a:r>
        </a:p>
        <a:p>
          <a:pPr>
            <a:lnSpc>
              <a:spcPct val="100000"/>
            </a:lnSpc>
          </a:pPr>
          <a:r>
            <a:rPr lang="en-US" sz="2000" dirty="0"/>
            <a:t>Linux, MacOS, Windows (WSL), FS</a:t>
          </a:r>
        </a:p>
      </dgm:t>
    </dgm:pt>
    <dgm:pt modelId="{EE398363-CE0A-46DC-99B6-C9EDE125293C}" type="parTrans" cxnId="{82A8C9FE-0179-44B6-9BC6-816B9051ADE3}">
      <dgm:prSet/>
      <dgm:spPr/>
      <dgm:t>
        <a:bodyPr/>
        <a:lstStyle/>
        <a:p>
          <a:endParaRPr lang="en-US"/>
        </a:p>
      </dgm:t>
    </dgm:pt>
    <dgm:pt modelId="{854AE6EC-E0E7-4F2D-84A5-4DD52430D3AC}" type="sibTrans" cxnId="{82A8C9FE-0179-44B6-9BC6-816B9051ADE3}">
      <dgm:prSet/>
      <dgm:spPr/>
      <dgm:t>
        <a:bodyPr/>
        <a:lstStyle/>
        <a:p>
          <a:endParaRPr lang="en-US"/>
        </a:p>
      </dgm:t>
    </dgm:pt>
    <dgm:pt modelId="{A1653D4B-3AC1-4A2F-A5FA-0A7BB405B5C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MariaDB</a:t>
          </a:r>
        </a:p>
      </dgm:t>
    </dgm:pt>
    <dgm:pt modelId="{72B21537-904F-484B-98CE-1B2FC7FC759A}" type="parTrans" cxnId="{825E5382-8214-4C9E-88C2-CA90503F6163}">
      <dgm:prSet/>
      <dgm:spPr/>
      <dgm:t>
        <a:bodyPr/>
        <a:lstStyle/>
        <a:p>
          <a:endParaRPr lang="en-US"/>
        </a:p>
      </dgm:t>
    </dgm:pt>
    <dgm:pt modelId="{2CD6FEC8-55E8-4A9F-BA47-51B871538252}" type="sibTrans" cxnId="{825E5382-8214-4C9E-88C2-CA90503F6163}">
      <dgm:prSet/>
      <dgm:spPr/>
      <dgm:t>
        <a:bodyPr/>
        <a:lstStyle/>
        <a:p>
          <a:endParaRPr lang="en-US"/>
        </a:p>
      </dgm:t>
    </dgm:pt>
    <dgm:pt modelId="{8EAE7408-BA1D-4505-88A1-A5375D1ED6E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Python (</a:t>
          </a:r>
          <a:r>
            <a:rPr lang="en-US" sz="2000" dirty="0" err="1"/>
            <a:t>FastAPI</a:t>
          </a:r>
          <a:r>
            <a:rPr lang="en-US" sz="2000" dirty="0"/>
            <a:t>)</a:t>
          </a:r>
        </a:p>
      </dgm:t>
    </dgm:pt>
    <dgm:pt modelId="{0D7A7AE5-81AA-473C-A775-A23D63AA99C9}" type="parTrans" cxnId="{E89E3087-97B6-4C37-8DD4-9AAE81C96674}">
      <dgm:prSet/>
      <dgm:spPr/>
      <dgm:t>
        <a:bodyPr/>
        <a:lstStyle/>
        <a:p>
          <a:endParaRPr lang="en-US"/>
        </a:p>
      </dgm:t>
    </dgm:pt>
    <dgm:pt modelId="{F6CB6B42-6148-4548-BAC8-000A5A72FF45}" type="sibTrans" cxnId="{E89E3087-97B6-4C37-8DD4-9AAE81C96674}">
      <dgm:prSet/>
      <dgm:spPr/>
      <dgm:t>
        <a:bodyPr/>
        <a:lstStyle/>
        <a:p>
          <a:endParaRPr lang="en-US"/>
        </a:p>
      </dgm:t>
    </dgm:pt>
    <dgm:pt modelId="{D8C9A4B3-1F8B-45BC-BDE4-E1B1A2E458CB}">
      <dgm:prSet custT="1"/>
      <dgm:spPr/>
      <dgm:t>
        <a:bodyPr/>
        <a:lstStyle/>
        <a:p>
          <a:r>
            <a:rPr lang="en-US" sz="2000" dirty="0"/>
            <a:t>Data exchange using JSON </a:t>
          </a:r>
        </a:p>
      </dgm:t>
    </dgm:pt>
    <dgm:pt modelId="{C2C08C1B-BF1D-49A7-9DE8-1AC69DDFBBAF}" type="parTrans" cxnId="{78B4D53F-B1B1-4945-8EC1-1A46B23A161F}">
      <dgm:prSet/>
      <dgm:spPr/>
      <dgm:t>
        <a:bodyPr/>
        <a:lstStyle/>
        <a:p>
          <a:endParaRPr lang="en-US"/>
        </a:p>
      </dgm:t>
    </dgm:pt>
    <dgm:pt modelId="{FB126976-AD4C-40A6-AD7E-B07625836C41}" type="sibTrans" cxnId="{78B4D53F-B1B1-4945-8EC1-1A46B23A161F}">
      <dgm:prSet/>
      <dgm:spPr/>
      <dgm:t>
        <a:bodyPr/>
        <a:lstStyle/>
        <a:p>
          <a:endParaRPr lang="en-US"/>
        </a:p>
      </dgm:t>
    </dgm:pt>
    <dgm:pt modelId="{DFD9490F-9B19-4BD5-B048-D215D871985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RabbitMQ</a:t>
          </a:r>
        </a:p>
      </dgm:t>
    </dgm:pt>
    <dgm:pt modelId="{BFC00FBC-CD34-4F86-B1C4-9032D1F5FC37}" type="parTrans" cxnId="{A585D73A-6554-48D2-8686-F8BC08A1D2CA}">
      <dgm:prSet/>
      <dgm:spPr/>
      <dgm:t>
        <a:bodyPr/>
        <a:lstStyle/>
        <a:p>
          <a:endParaRPr lang="en-US"/>
        </a:p>
      </dgm:t>
    </dgm:pt>
    <dgm:pt modelId="{5ABCF60B-9F82-40C8-9A82-048243874A34}" type="sibTrans" cxnId="{A585D73A-6554-48D2-8686-F8BC08A1D2CA}">
      <dgm:prSet/>
      <dgm:spPr/>
      <dgm:t>
        <a:bodyPr/>
        <a:lstStyle/>
        <a:p>
          <a:endParaRPr lang="en-US"/>
        </a:p>
      </dgm:t>
    </dgm:pt>
    <dgm:pt modelId="{938F41E6-1A48-4703-9F37-BB08087D38E2}">
      <dgm:prSet custT="1"/>
      <dgm:spPr/>
      <dgm:t>
        <a:bodyPr/>
        <a:lstStyle/>
        <a:p>
          <a:r>
            <a:rPr lang="en-US" sz="2000" dirty="0"/>
            <a:t>Defined specific message structure</a:t>
          </a:r>
        </a:p>
      </dgm:t>
    </dgm:pt>
    <dgm:pt modelId="{0FB40399-6CB5-4DE0-BD5F-1EBFEE4972E8}" type="parTrans" cxnId="{44FB3269-A8A1-488F-A57B-7CABA23A8123}">
      <dgm:prSet/>
      <dgm:spPr/>
      <dgm:t>
        <a:bodyPr/>
        <a:lstStyle/>
        <a:p>
          <a:endParaRPr lang="en-US"/>
        </a:p>
      </dgm:t>
    </dgm:pt>
    <dgm:pt modelId="{81BF1B9B-A965-437A-A018-A4229FDDA4F7}" type="sibTrans" cxnId="{44FB3269-A8A1-488F-A57B-7CABA23A8123}">
      <dgm:prSet/>
      <dgm:spPr/>
      <dgm:t>
        <a:bodyPr/>
        <a:lstStyle/>
        <a:p>
          <a:endParaRPr lang="en-US"/>
        </a:p>
      </dgm:t>
    </dgm:pt>
    <dgm:pt modelId="{D3CBBA10-AF70-461E-8FBC-6105F61B2F7D}">
      <dgm:prSet custT="1"/>
      <dgm:spPr/>
      <dgm:t>
        <a:bodyPr/>
        <a:lstStyle/>
        <a:p>
          <a:r>
            <a:rPr lang="en-US" sz="2000" dirty="0"/>
            <a:t>Defined dispatching rules</a:t>
          </a:r>
        </a:p>
      </dgm:t>
    </dgm:pt>
    <dgm:pt modelId="{73D671EA-0397-4FCA-804A-C231B9460AE5}" type="parTrans" cxnId="{E522ECA9-3790-4EF9-83E4-77AAFE3DE8E3}">
      <dgm:prSet/>
      <dgm:spPr/>
      <dgm:t>
        <a:bodyPr/>
        <a:lstStyle/>
        <a:p>
          <a:endParaRPr lang="en-US"/>
        </a:p>
      </dgm:t>
    </dgm:pt>
    <dgm:pt modelId="{D312A186-AC98-458C-9B15-B3923DDC2BD8}" type="sibTrans" cxnId="{E522ECA9-3790-4EF9-83E4-77AAFE3DE8E3}">
      <dgm:prSet/>
      <dgm:spPr/>
      <dgm:t>
        <a:bodyPr/>
        <a:lstStyle/>
        <a:p>
          <a:endParaRPr lang="en-US"/>
        </a:p>
      </dgm:t>
    </dgm:pt>
    <dgm:pt modelId="{C22AB336-FBDB-468C-ADB4-3149D91A6C9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Accessible via https or ssh tunnel</a:t>
          </a:r>
        </a:p>
      </dgm:t>
    </dgm:pt>
    <dgm:pt modelId="{53B68768-5E3F-468A-B675-424A552EE885}" type="parTrans" cxnId="{598EBB19-9710-4B08-96CB-9BE091385519}">
      <dgm:prSet/>
      <dgm:spPr/>
      <dgm:t>
        <a:bodyPr/>
        <a:lstStyle/>
        <a:p>
          <a:endParaRPr lang="en-US"/>
        </a:p>
      </dgm:t>
    </dgm:pt>
    <dgm:pt modelId="{4A8C19B3-4EDA-47C1-B957-A99D4C45598E}" type="sibTrans" cxnId="{598EBB19-9710-4B08-96CB-9BE091385519}">
      <dgm:prSet/>
      <dgm:spPr/>
      <dgm:t>
        <a:bodyPr/>
        <a:lstStyle/>
        <a:p>
          <a:endParaRPr lang="en-US"/>
        </a:p>
      </dgm:t>
    </dgm:pt>
    <dgm:pt modelId="{12130684-A4B0-4AB8-BBF8-7B5D8A1B93BC}" type="pres">
      <dgm:prSet presAssocID="{1D19FE70-784F-46DB-8192-494DC8421B76}" presName="root" presStyleCnt="0">
        <dgm:presLayoutVars>
          <dgm:dir/>
          <dgm:resizeHandles val="exact"/>
        </dgm:presLayoutVars>
      </dgm:prSet>
      <dgm:spPr/>
    </dgm:pt>
    <dgm:pt modelId="{22909407-9721-4B9C-900D-892843AEF6E2}" type="pres">
      <dgm:prSet presAssocID="{40D2455A-45D3-4B1A-881C-5DC2D658FA6E}" presName="compNode" presStyleCnt="0"/>
      <dgm:spPr/>
    </dgm:pt>
    <dgm:pt modelId="{BB53931C-7EC6-4C1C-BE6D-FFDCF00A1133}" type="pres">
      <dgm:prSet presAssocID="{40D2455A-45D3-4B1A-881C-5DC2D658FA6E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F91B8E4C-A4CF-4B8D-AD63-8F1B5F3FC64B}" type="pres">
      <dgm:prSet presAssocID="{40D2455A-45D3-4B1A-881C-5DC2D658FA6E}" presName="iconSpace" presStyleCnt="0"/>
      <dgm:spPr/>
    </dgm:pt>
    <dgm:pt modelId="{36FFDCF2-0D99-4CD1-9CB2-86AF6BB303CD}" type="pres">
      <dgm:prSet presAssocID="{40D2455A-45D3-4B1A-881C-5DC2D658FA6E}" presName="parTx" presStyleLbl="revTx" presStyleIdx="0" presStyleCnt="4">
        <dgm:presLayoutVars>
          <dgm:chMax val="0"/>
          <dgm:chPref val="0"/>
        </dgm:presLayoutVars>
      </dgm:prSet>
      <dgm:spPr/>
    </dgm:pt>
    <dgm:pt modelId="{8B009A1E-9EBB-40E0-A02F-6C2912A50070}" type="pres">
      <dgm:prSet presAssocID="{40D2455A-45D3-4B1A-881C-5DC2D658FA6E}" presName="txSpace" presStyleCnt="0"/>
      <dgm:spPr/>
    </dgm:pt>
    <dgm:pt modelId="{F2990E2C-9918-4CB8-B330-2E115A97763E}" type="pres">
      <dgm:prSet presAssocID="{40D2455A-45D3-4B1A-881C-5DC2D658FA6E}" presName="desTx" presStyleLbl="revTx" presStyleIdx="1" presStyleCnt="4">
        <dgm:presLayoutVars/>
      </dgm:prSet>
      <dgm:spPr/>
    </dgm:pt>
    <dgm:pt modelId="{1B76053F-371C-46F7-A2B0-FF745CB20D5F}" type="pres">
      <dgm:prSet presAssocID="{BBF3F42D-7AE5-428F-9E93-26C66728B801}" presName="sibTrans" presStyleCnt="0"/>
      <dgm:spPr/>
    </dgm:pt>
    <dgm:pt modelId="{CCA66D6E-2AE8-40E4-AD62-DA872131135F}" type="pres">
      <dgm:prSet presAssocID="{0BA4DB5C-6B7C-4B17-954D-9FE8FEB516FA}" presName="compNode" presStyleCnt="0"/>
      <dgm:spPr/>
    </dgm:pt>
    <dgm:pt modelId="{0D56D46F-9FAC-4BFD-80A1-A1E356B68DE5}" type="pres">
      <dgm:prSet presAssocID="{0BA4DB5C-6B7C-4B17-954D-9FE8FEB516FA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grammer"/>
        </a:ext>
      </dgm:extLst>
    </dgm:pt>
    <dgm:pt modelId="{2403314F-8773-40E6-BA3F-DF4BC804115B}" type="pres">
      <dgm:prSet presAssocID="{0BA4DB5C-6B7C-4B17-954D-9FE8FEB516FA}" presName="iconSpace" presStyleCnt="0"/>
      <dgm:spPr/>
    </dgm:pt>
    <dgm:pt modelId="{35E97AA9-C9C8-4939-AE8A-D51120AFA002}" type="pres">
      <dgm:prSet presAssocID="{0BA4DB5C-6B7C-4B17-954D-9FE8FEB516FA}" presName="parTx" presStyleLbl="revTx" presStyleIdx="2" presStyleCnt="4">
        <dgm:presLayoutVars>
          <dgm:chMax val="0"/>
          <dgm:chPref val="0"/>
        </dgm:presLayoutVars>
      </dgm:prSet>
      <dgm:spPr/>
    </dgm:pt>
    <dgm:pt modelId="{60FF9237-B6A4-4EDC-9FAF-A62FCB9B59D2}" type="pres">
      <dgm:prSet presAssocID="{0BA4DB5C-6B7C-4B17-954D-9FE8FEB516FA}" presName="txSpace" presStyleCnt="0"/>
      <dgm:spPr/>
    </dgm:pt>
    <dgm:pt modelId="{47B97234-DCA9-45AB-8E54-04C388AE32C4}" type="pres">
      <dgm:prSet presAssocID="{0BA4DB5C-6B7C-4B17-954D-9FE8FEB516FA}" presName="desTx" presStyleLbl="revTx" presStyleIdx="3" presStyleCnt="4">
        <dgm:presLayoutVars/>
      </dgm:prSet>
      <dgm:spPr/>
    </dgm:pt>
  </dgm:ptLst>
  <dgm:cxnLst>
    <dgm:cxn modelId="{5344B207-461F-4C2E-A263-BAD2BAC3A92D}" type="presOf" srcId="{8EAE7408-BA1D-4505-88A1-A5375D1ED6EC}" destId="{F2990E2C-9918-4CB8-B330-2E115A97763E}" srcOrd="0" destOrd="2" presId="urn:microsoft.com/office/officeart/2018/2/layout/IconLabelDescriptionList"/>
    <dgm:cxn modelId="{39E3540B-B62B-48BB-8E44-497F8C0D2BF6}" type="presOf" srcId="{D9B40D47-DBBE-4A4F-8CAB-D21B1E8670A3}" destId="{47B97234-DCA9-45AB-8E54-04C388AE32C4}" srcOrd="0" destOrd="0" presId="urn:microsoft.com/office/officeart/2018/2/layout/IconLabelDescriptionList"/>
    <dgm:cxn modelId="{8AFA980D-FB72-4337-B665-7FEBA3901E27}" srcId="{1D19FE70-784F-46DB-8192-494DC8421B76}" destId="{40D2455A-45D3-4B1A-881C-5DC2D658FA6E}" srcOrd="0" destOrd="0" parTransId="{D8F70597-04C5-459A-BC14-989264306379}" sibTransId="{BBF3F42D-7AE5-428F-9E93-26C66728B801}"/>
    <dgm:cxn modelId="{52A33015-EB4E-4A40-9A97-41188C34C5C8}" type="presOf" srcId="{0BA4DB5C-6B7C-4B17-954D-9FE8FEB516FA}" destId="{35E97AA9-C9C8-4939-AE8A-D51120AFA002}" srcOrd="0" destOrd="0" presId="urn:microsoft.com/office/officeart/2018/2/layout/IconLabelDescriptionList"/>
    <dgm:cxn modelId="{598EBB19-9710-4B08-96CB-9BE091385519}" srcId="{40D2455A-45D3-4B1A-881C-5DC2D658FA6E}" destId="{C22AB336-FBDB-468C-ADB4-3149D91A6C96}" srcOrd="0" destOrd="0" parTransId="{53B68768-5E3F-468A-B675-424A552EE885}" sibTransId="{4A8C19B3-4EDA-47C1-B957-A99D4C45598E}"/>
    <dgm:cxn modelId="{BCD3B21C-4E4A-467E-B4DD-0DE41F8DCE47}" type="presOf" srcId="{DFD9490F-9B19-4BD5-B048-D215D8719852}" destId="{F2990E2C-9918-4CB8-B330-2E115A97763E}" srcOrd="0" destOrd="4" presId="urn:microsoft.com/office/officeart/2018/2/layout/IconLabelDescriptionList"/>
    <dgm:cxn modelId="{2A8B102A-C354-4DD5-9894-632D8B631C92}" type="presOf" srcId="{1D19FE70-784F-46DB-8192-494DC8421B76}" destId="{12130684-A4B0-4AB8-BBF8-7B5D8A1B93BC}" srcOrd="0" destOrd="0" presId="urn:microsoft.com/office/officeart/2018/2/layout/IconLabelDescriptionList"/>
    <dgm:cxn modelId="{A585D73A-6554-48D2-8686-F8BC08A1D2CA}" srcId="{40D2455A-45D3-4B1A-881C-5DC2D658FA6E}" destId="{DFD9490F-9B19-4BD5-B048-D215D8719852}" srcOrd="3" destOrd="0" parTransId="{BFC00FBC-CD34-4F86-B1C4-9032D1F5FC37}" sibTransId="{5ABCF60B-9F82-40C8-9A82-048243874A34}"/>
    <dgm:cxn modelId="{78B4D53F-B1B1-4945-8EC1-1A46B23A161F}" srcId="{8EAE7408-BA1D-4505-88A1-A5375D1ED6EC}" destId="{D8C9A4B3-1F8B-45BC-BDE4-E1B1A2E458CB}" srcOrd="0" destOrd="0" parTransId="{C2C08C1B-BF1D-49A7-9DE8-1AC69DDFBBAF}" sibTransId="{FB126976-AD4C-40A6-AD7E-B07625836C41}"/>
    <dgm:cxn modelId="{44FB3269-A8A1-488F-A57B-7CABA23A8123}" srcId="{DFD9490F-9B19-4BD5-B048-D215D8719852}" destId="{938F41E6-1A48-4703-9F37-BB08087D38E2}" srcOrd="0" destOrd="0" parTransId="{0FB40399-6CB5-4DE0-BD5F-1EBFEE4972E8}" sibTransId="{81BF1B9B-A965-437A-A018-A4229FDDA4F7}"/>
    <dgm:cxn modelId="{99BD994C-CA74-4108-80F7-F69AC6185788}" type="presOf" srcId="{938F41E6-1A48-4703-9F37-BB08087D38E2}" destId="{F2990E2C-9918-4CB8-B330-2E115A97763E}" srcOrd="0" destOrd="5" presId="urn:microsoft.com/office/officeart/2018/2/layout/IconLabelDescriptionList"/>
    <dgm:cxn modelId="{ED035A7B-0D9E-4204-AC40-131C4DBF8AE2}" type="presOf" srcId="{D3CBBA10-AF70-461E-8FBC-6105F61B2F7D}" destId="{F2990E2C-9918-4CB8-B330-2E115A97763E}" srcOrd="0" destOrd="6" presId="urn:microsoft.com/office/officeart/2018/2/layout/IconLabelDescriptionList"/>
    <dgm:cxn modelId="{825E5382-8214-4C9E-88C2-CA90503F6163}" srcId="{40D2455A-45D3-4B1A-881C-5DC2D658FA6E}" destId="{A1653D4B-3AC1-4A2F-A5FA-0A7BB405B5CC}" srcOrd="1" destOrd="0" parTransId="{72B21537-904F-484B-98CE-1B2FC7FC759A}" sibTransId="{2CD6FEC8-55E8-4A9F-BA47-51B871538252}"/>
    <dgm:cxn modelId="{E89E3087-97B6-4C37-8DD4-9AAE81C96674}" srcId="{40D2455A-45D3-4B1A-881C-5DC2D658FA6E}" destId="{8EAE7408-BA1D-4505-88A1-A5375D1ED6EC}" srcOrd="2" destOrd="0" parTransId="{0D7A7AE5-81AA-473C-A775-A23D63AA99C9}" sibTransId="{F6CB6B42-6148-4548-BAC8-000A5A72FF45}"/>
    <dgm:cxn modelId="{0D2B6CA2-7A93-41DB-9B2C-5D421F43ECDF}" type="presOf" srcId="{D8C9A4B3-1F8B-45BC-BDE4-E1B1A2E458CB}" destId="{F2990E2C-9918-4CB8-B330-2E115A97763E}" srcOrd="0" destOrd="3" presId="urn:microsoft.com/office/officeart/2018/2/layout/IconLabelDescriptionList"/>
    <dgm:cxn modelId="{461510A8-10C4-4127-A242-D679F26E2035}" type="presOf" srcId="{C22AB336-FBDB-468C-ADB4-3149D91A6C96}" destId="{F2990E2C-9918-4CB8-B330-2E115A97763E}" srcOrd="0" destOrd="0" presId="urn:microsoft.com/office/officeart/2018/2/layout/IconLabelDescriptionList"/>
    <dgm:cxn modelId="{E522ECA9-3790-4EF9-83E4-77AAFE3DE8E3}" srcId="{DFD9490F-9B19-4BD5-B048-D215D8719852}" destId="{D3CBBA10-AF70-461E-8FBC-6105F61B2F7D}" srcOrd="1" destOrd="0" parTransId="{73D671EA-0397-4FCA-804A-C231B9460AE5}" sibTransId="{D312A186-AC98-458C-9B15-B3923DDC2BD8}"/>
    <dgm:cxn modelId="{CF4205DB-0C7F-4774-A9D7-DC2E357AFA5A}" srcId="{1D19FE70-784F-46DB-8192-494DC8421B76}" destId="{0BA4DB5C-6B7C-4B17-954D-9FE8FEB516FA}" srcOrd="1" destOrd="0" parTransId="{5704DA84-5C8B-4D77-962E-19B7C6F0F47F}" sibTransId="{A6072EA7-2361-4F19-A47D-CECADE8DBF36}"/>
    <dgm:cxn modelId="{30902ADC-F931-483E-A8EC-511282597090}" type="presOf" srcId="{40D2455A-45D3-4B1A-881C-5DC2D658FA6E}" destId="{36FFDCF2-0D99-4CD1-9CB2-86AF6BB303CD}" srcOrd="0" destOrd="0" presId="urn:microsoft.com/office/officeart/2018/2/layout/IconLabelDescriptionList"/>
    <dgm:cxn modelId="{23D54CF8-B6C0-4E7E-9D53-CA9562929035}" type="presOf" srcId="{A1653D4B-3AC1-4A2F-A5FA-0A7BB405B5CC}" destId="{F2990E2C-9918-4CB8-B330-2E115A97763E}" srcOrd="0" destOrd="1" presId="urn:microsoft.com/office/officeart/2018/2/layout/IconLabelDescriptionList"/>
    <dgm:cxn modelId="{82A8C9FE-0179-44B6-9BC6-816B9051ADE3}" srcId="{0BA4DB5C-6B7C-4B17-954D-9FE8FEB516FA}" destId="{D9B40D47-DBBE-4A4F-8CAB-D21B1E8670A3}" srcOrd="0" destOrd="0" parTransId="{EE398363-CE0A-46DC-99B6-C9EDE125293C}" sibTransId="{854AE6EC-E0E7-4F2D-84A5-4DD52430D3AC}"/>
    <dgm:cxn modelId="{5895E040-549C-4322-99BE-749BF9088CC9}" type="presParOf" srcId="{12130684-A4B0-4AB8-BBF8-7B5D8A1B93BC}" destId="{22909407-9721-4B9C-900D-892843AEF6E2}" srcOrd="0" destOrd="0" presId="urn:microsoft.com/office/officeart/2018/2/layout/IconLabelDescriptionList"/>
    <dgm:cxn modelId="{2C58FDAE-E437-4762-A97B-96301E3FDBA1}" type="presParOf" srcId="{22909407-9721-4B9C-900D-892843AEF6E2}" destId="{BB53931C-7EC6-4C1C-BE6D-FFDCF00A1133}" srcOrd="0" destOrd="0" presId="urn:microsoft.com/office/officeart/2018/2/layout/IconLabelDescriptionList"/>
    <dgm:cxn modelId="{979B717F-401B-4E82-B17A-E752BF1540B0}" type="presParOf" srcId="{22909407-9721-4B9C-900D-892843AEF6E2}" destId="{F91B8E4C-A4CF-4B8D-AD63-8F1B5F3FC64B}" srcOrd="1" destOrd="0" presId="urn:microsoft.com/office/officeart/2018/2/layout/IconLabelDescriptionList"/>
    <dgm:cxn modelId="{E01BD739-504A-4FA4-A6FC-95FFBD8769A1}" type="presParOf" srcId="{22909407-9721-4B9C-900D-892843AEF6E2}" destId="{36FFDCF2-0D99-4CD1-9CB2-86AF6BB303CD}" srcOrd="2" destOrd="0" presId="urn:microsoft.com/office/officeart/2018/2/layout/IconLabelDescriptionList"/>
    <dgm:cxn modelId="{D20EB3BC-5CCC-43A0-9E5F-A9F7AFF672C8}" type="presParOf" srcId="{22909407-9721-4B9C-900D-892843AEF6E2}" destId="{8B009A1E-9EBB-40E0-A02F-6C2912A50070}" srcOrd="3" destOrd="0" presId="urn:microsoft.com/office/officeart/2018/2/layout/IconLabelDescriptionList"/>
    <dgm:cxn modelId="{6B4B90BC-4D0A-4589-A4C3-2C164890E181}" type="presParOf" srcId="{22909407-9721-4B9C-900D-892843AEF6E2}" destId="{F2990E2C-9918-4CB8-B330-2E115A97763E}" srcOrd="4" destOrd="0" presId="urn:microsoft.com/office/officeart/2018/2/layout/IconLabelDescriptionList"/>
    <dgm:cxn modelId="{45C94515-5E27-43F8-A6C2-6F5885AB658D}" type="presParOf" srcId="{12130684-A4B0-4AB8-BBF8-7B5D8A1B93BC}" destId="{1B76053F-371C-46F7-A2B0-FF745CB20D5F}" srcOrd="1" destOrd="0" presId="urn:microsoft.com/office/officeart/2018/2/layout/IconLabelDescriptionList"/>
    <dgm:cxn modelId="{6414DD37-C694-4449-9564-84E5895BD112}" type="presParOf" srcId="{12130684-A4B0-4AB8-BBF8-7B5D8A1B93BC}" destId="{CCA66D6E-2AE8-40E4-AD62-DA872131135F}" srcOrd="2" destOrd="0" presId="urn:microsoft.com/office/officeart/2018/2/layout/IconLabelDescriptionList"/>
    <dgm:cxn modelId="{B2DA02BE-3F14-420D-8DD4-9F0FB0E0DC4F}" type="presParOf" srcId="{CCA66D6E-2AE8-40E4-AD62-DA872131135F}" destId="{0D56D46F-9FAC-4BFD-80A1-A1E356B68DE5}" srcOrd="0" destOrd="0" presId="urn:microsoft.com/office/officeart/2018/2/layout/IconLabelDescriptionList"/>
    <dgm:cxn modelId="{E1A2B5EE-D863-481B-A78C-F59AE92054AE}" type="presParOf" srcId="{CCA66D6E-2AE8-40E4-AD62-DA872131135F}" destId="{2403314F-8773-40E6-BA3F-DF4BC804115B}" srcOrd="1" destOrd="0" presId="urn:microsoft.com/office/officeart/2018/2/layout/IconLabelDescriptionList"/>
    <dgm:cxn modelId="{6A7ED517-3737-4758-A8F6-CECC13202CAF}" type="presParOf" srcId="{CCA66D6E-2AE8-40E4-AD62-DA872131135F}" destId="{35E97AA9-C9C8-4939-AE8A-D51120AFA002}" srcOrd="2" destOrd="0" presId="urn:microsoft.com/office/officeart/2018/2/layout/IconLabelDescriptionList"/>
    <dgm:cxn modelId="{31112A87-C9A4-413A-B873-2FA637FB3C8F}" type="presParOf" srcId="{CCA66D6E-2AE8-40E4-AD62-DA872131135F}" destId="{60FF9237-B6A4-4EDC-9FAF-A62FCB9B59D2}" srcOrd="3" destOrd="0" presId="urn:microsoft.com/office/officeart/2018/2/layout/IconLabelDescriptionList"/>
    <dgm:cxn modelId="{7CD50EAF-4533-4AEF-9123-C132E6381826}" type="presParOf" srcId="{CCA66D6E-2AE8-40E4-AD62-DA872131135F}" destId="{47B97234-DCA9-45AB-8E54-04C388AE32C4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425F7B-AFD6-4CE7-BE2C-627004329E20}">
      <dsp:nvSpPr>
        <dsp:cNvPr id="0" name=""/>
        <dsp:cNvSpPr/>
      </dsp:nvSpPr>
      <dsp:spPr>
        <a:xfrm>
          <a:off x="0" y="39712"/>
          <a:ext cx="6290226" cy="12729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Current method of communication</a:t>
          </a:r>
        </a:p>
      </dsp:txBody>
      <dsp:txXfrm>
        <a:off x="62141" y="101853"/>
        <a:ext cx="6165944" cy="1148678"/>
      </dsp:txXfrm>
    </dsp:sp>
    <dsp:sp modelId="{5C735088-512D-43AD-9F04-EAA29E0C369E}">
      <dsp:nvSpPr>
        <dsp:cNvPr id="0" name=""/>
        <dsp:cNvSpPr/>
      </dsp:nvSpPr>
      <dsp:spPr>
        <a:xfrm>
          <a:off x="0" y="1404832"/>
          <a:ext cx="6290226" cy="1272960"/>
        </a:xfrm>
        <a:prstGeom prst="roundRect">
          <a:avLst/>
        </a:prstGeom>
        <a:solidFill>
          <a:schemeClr val="accent2">
            <a:hueOff val="383163"/>
            <a:satOff val="-6257"/>
            <a:lumOff val="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VLBI Communications Center (VCC)</a:t>
          </a:r>
        </a:p>
      </dsp:txBody>
      <dsp:txXfrm>
        <a:off x="62141" y="1466973"/>
        <a:ext cx="6165944" cy="1148678"/>
      </dsp:txXfrm>
    </dsp:sp>
    <dsp:sp modelId="{5C47AD39-DCEC-424F-8225-C02D5A0B93E8}">
      <dsp:nvSpPr>
        <dsp:cNvPr id="0" name=""/>
        <dsp:cNvSpPr/>
      </dsp:nvSpPr>
      <dsp:spPr>
        <a:xfrm>
          <a:off x="0" y="2769952"/>
          <a:ext cx="6290226" cy="1272960"/>
        </a:xfrm>
        <a:prstGeom prst="roundRect">
          <a:avLst/>
        </a:prstGeom>
        <a:solidFill>
          <a:schemeClr val="accent2">
            <a:hueOff val="766327"/>
            <a:satOff val="-12515"/>
            <a:lumOff val="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VCC - Status</a:t>
          </a:r>
        </a:p>
      </dsp:txBody>
      <dsp:txXfrm>
        <a:off x="62141" y="2832093"/>
        <a:ext cx="6165944" cy="1148678"/>
      </dsp:txXfrm>
    </dsp:sp>
    <dsp:sp modelId="{DBD26822-88BD-42C6-A095-C23C0E2F92D4}">
      <dsp:nvSpPr>
        <dsp:cNvPr id="0" name=""/>
        <dsp:cNvSpPr/>
      </dsp:nvSpPr>
      <dsp:spPr>
        <a:xfrm>
          <a:off x="0" y="4135072"/>
          <a:ext cx="6290226" cy="1272960"/>
        </a:xfrm>
        <a:prstGeom prst="roundRect">
          <a:avLst/>
        </a:prstGeom>
        <a:solidFill>
          <a:schemeClr val="accent2">
            <a:hueOff val="1149490"/>
            <a:satOff val="-18772"/>
            <a:lumOff val="11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VCC - DEMO</a:t>
          </a:r>
        </a:p>
      </dsp:txBody>
      <dsp:txXfrm>
        <a:off x="62141" y="4197213"/>
        <a:ext cx="6165944" cy="11486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53931C-7EC6-4C1C-BE6D-FFDCF00A1133}">
      <dsp:nvSpPr>
        <dsp:cNvPr id="0" name=""/>
        <dsp:cNvSpPr/>
      </dsp:nvSpPr>
      <dsp:spPr>
        <a:xfrm>
          <a:off x="890000" y="1867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FDCF2-0D99-4CD1-9CB2-86AF6BB303CD}">
      <dsp:nvSpPr>
        <dsp:cNvPr id="0" name=""/>
        <dsp:cNvSpPr/>
      </dsp:nvSpPr>
      <dsp:spPr>
        <a:xfrm>
          <a:off x="890000" y="1748682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Linux (Ubuntu) server on the cloud </a:t>
          </a:r>
        </a:p>
      </dsp:txBody>
      <dsp:txXfrm>
        <a:off x="890000" y="1748682"/>
        <a:ext cx="4320000" cy="648000"/>
      </dsp:txXfrm>
    </dsp:sp>
    <dsp:sp modelId="{F2990E2C-9918-4CB8-B330-2E115A97763E}">
      <dsp:nvSpPr>
        <dsp:cNvPr id="0" name=""/>
        <dsp:cNvSpPr/>
      </dsp:nvSpPr>
      <dsp:spPr>
        <a:xfrm>
          <a:off x="890000" y="2505898"/>
          <a:ext cx="4320000" cy="2956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Accessible via https or ssh tunnel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MariaDB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Python (</a:t>
          </a:r>
          <a:r>
            <a:rPr lang="en-US" sz="2000" kern="1200" dirty="0" err="1"/>
            <a:t>FastAPI</a:t>
          </a:r>
          <a:r>
            <a:rPr lang="en-US" sz="2000" kern="1200" dirty="0"/>
            <a:t>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Data exchange using JSON 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RabbitMQ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Defined specific message structure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Defined dispatching rules</a:t>
          </a:r>
        </a:p>
      </dsp:txBody>
      <dsp:txXfrm>
        <a:off x="890000" y="2505898"/>
        <a:ext cx="4320000" cy="2956767"/>
      </dsp:txXfrm>
    </dsp:sp>
    <dsp:sp modelId="{0D56D46F-9FAC-4BFD-80A1-A1E356B68DE5}">
      <dsp:nvSpPr>
        <dsp:cNvPr id="0" name=""/>
        <dsp:cNvSpPr/>
      </dsp:nvSpPr>
      <dsp:spPr>
        <a:xfrm>
          <a:off x="5966000" y="1867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E97AA9-C9C8-4939-AE8A-D51120AFA002}">
      <dsp:nvSpPr>
        <dsp:cNvPr id="0" name=""/>
        <dsp:cNvSpPr/>
      </dsp:nvSpPr>
      <dsp:spPr>
        <a:xfrm>
          <a:off x="5966000" y="1748682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Client applications</a:t>
          </a:r>
        </a:p>
      </dsp:txBody>
      <dsp:txXfrm>
        <a:off x="5966000" y="1748682"/>
        <a:ext cx="4320000" cy="648000"/>
      </dsp:txXfrm>
    </dsp:sp>
    <dsp:sp modelId="{47B97234-DCA9-45AB-8E54-04C388AE32C4}">
      <dsp:nvSpPr>
        <dsp:cNvPr id="0" name=""/>
        <dsp:cNvSpPr/>
      </dsp:nvSpPr>
      <dsp:spPr>
        <a:xfrm>
          <a:off x="5966000" y="2505898"/>
          <a:ext cx="4320000" cy="2956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Python (3.9 or higher) package 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Linux, MacOS, Windows (WSL), FS</a:t>
          </a:r>
        </a:p>
      </dsp:txBody>
      <dsp:txXfrm>
        <a:off x="5966000" y="2505898"/>
        <a:ext cx="4320000" cy="29567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DDB088-DC83-C343-A5A4-33D71218C89F}" type="datetimeFigureOut">
              <a:rPr lang="en-US" smtClean="0"/>
              <a:t>2025-05-05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660D2-DC5D-0F41-BBF1-2EDBB1875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2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660D2-DC5D-0F41-BBF1-2EDBB18750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330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660D2-DC5D-0F41-BBF1-2EDBB187505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213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660D2-DC5D-0F41-BBF1-2EDBB187505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115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feature that was requested by Darryl Lakins. He his receiving messages regarding NASA VGOS stations.</a:t>
            </a:r>
          </a:p>
          <a:p>
            <a:r>
              <a:rPr lang="en-US" dirty="0"/>
              <a:t>This could be setup for any IVS components.</a:t>
            </a:r>
          </a:p>
          <a:p>
            <a:r>
              <a:rPr lang="en-US" dirty="0"/>
              <a:t>The K2 station is not the NASA K2 at </a:t>
            </a:r>
            <a:r>
              <a:rPr lang="en-US" dirty="0" err="1"/>
              <a:t>Kokee</a:t>
            </a:r>
            <a:r>
              <a:rPr lang="en-US" dirty="0"/>
              <a:t> but the one running on atri3.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660D2-DC5D-0F41-BBF1-2EDBB187505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062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660D2-DC5D-0F41-BBF1-2EDBB187505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61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describing the email, you can click to show a typical email.</a:t>
            </a:r>
          </a:p>
          <a:p>
            <a:r>
              <a:rPr lang="en-US" dirty="0"/>
              <a:t>Emails used to be “standardized” but now each station has its own format.</a:t>
            </a:r>
          </a:p>
          <a:p>
            <a:r>
              <a:rPr lang="en-US" dirty="0"/>
              <a:t>There is a system to filter emails but it misses few emails each month because of missing information or typo</a:t>
            </a:r>
          </a:p>
          <a:p>
            <a:endParaRPr lang="en-US" dirty="0"/>
          </a:p>
          <a:p>
            <a:r>
              <a:rPr lang="en-US" dirty="0"/>
              <a:t>Regarding 7 days. We tried few times to send new schedules when problems were detected but in many cases, stations were running with different schedules.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660D2-DC5D-0F41-BBF1-2EDBB187505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68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General information: sessions, stations, SEFD and more.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660D2-DC5D-0F41-BBF1-2EDBB187505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764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660D2-DC5D-0F41-BBF1-2EDBB187505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35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660D2-DC5D-0F41-BBF1-2EDBB187505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85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660D2-DC5D-0F41-BBF1-2EDBB187505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368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660D2-DC5D-0F41-BBF1-2EDBB187505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50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660D2-DC5D-0F41-BBF1-2EDBB187505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025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660D2-DC5D-0F41-BBF1-2EDBB187505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379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" y="838200"/>
            <a:ext cx="12191999" cy="1906588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19201" y="3048000"/>
            <a:ext cx="9753599" cy="2363788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US" altLang="en-US" dirty="0"/>
              <a:t>Click to edit Master subtitle style</a:t>
            </a:r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29-March-2022</a:t>
            </a:r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Mario Berube NVI, Inc./NASA GSFC</a:t>
            </a:r>
          </a:p>
          <a:p>
            <a:r>
              <a:rPr lang="en-US" altLang="en-US" dirty="0"/>
              <a:t>IVS GM 2022</a:t>
            </a:r>
          </a:p>
          <a:p>
            <a:endParaRPr lang="en-US" altLang="en-US" dirty="0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67B4478-14DE-4EE3-9454-9B0D1AD404BF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20320" y="2179"/>
            <a:ext cx="110947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2917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April-11-2011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John Gipson  NVI, Inc./NASA GSFC     Correlated Noise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77585E-C040-44A2-AD9D-15B4C2750B1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15962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22239"/>
            <a:ext cx="2743200" cy="6008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22239"/>
            <a:ext cx="8026400" cy="6008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April-11-2011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John Gipson  NVI, Inc./NASA GSFC     Correlated Noise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19AF2A-E322-4921-B0C7-9DBEFB81E0D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50145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9263"/>
            <a:ext cx="5384800" cy="4411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April-11-2011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John Gipson  NVI, Inc./NASA GSFC     Correlated Noise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659884BC-5785-4F46-A97A-306D7FE2B48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82537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r>
              <a:rPr lang="en-US" altLang="en-US"/>
              <a:t>29-March-2022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r>
              <a:rPr lang="en-US" altLang="en-US"/>
              <a:t>Mario Berube NVI, Inc./NASA GSFC</a:t>
            </a:r>
          </a:p>
          <a:p>
            <a:r>
              <a:rPr lang="en-US" altLang="en-US"/>
              <a:t>IVS GM 2022</a:t>
            </a:r>
          </a:p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767B4478-14DE-4EE3-9454-9B0D1AD404BF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8AF5BF-6BB8-D0E5-62B0-316DF04EC261}"/>
              </a:ext>
            </a:extLst>
          </p:cNvPr>
          <p:cNvSpPr txBox="1"/>
          <p:nvPr userDrawn="1"/>
        </p:nvSpPr>
        <p:spPr>
          <a:xfrm>
            <a:off x="20320" y="2179"/>
            <a:ext cx="110947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65089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29-March-2022	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747CD-2C10-4D28-B5CD-8266339E93F7}" type="slidenum">
              <a:rPr lang="en-US" altLang="en-US" smtClean="0"/>
              <a:pPr/>
              <a:t>‹#›</a:t>
            </a:fld>
            <a:r>
              <a:rPr lang="en-US" altLang="en-US"/>
              <a:t>/15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225918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altLang="en-US"/>
              <a:t>April-11-2011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r>
              <a:rPr lang="en-US" altLang="en-US"/>
              <a:t>John Gipson  NVI, Inc./NASA GSFC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DEE0BCD-27A0-4179-9394-127B3C88BAF2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79451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06-March-2012	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John Gipson  NVI, Inc./NASA GSFC</a:t>
            </a: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83778-368F-4008-8480-DF1EDC2791F1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80030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April-11-2011</a:t>
            </a:r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John Gipson  NVI, Inc./NASA GSFC     Correlated Noise </a:t>
            </a:r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E06A5-91EB-4CF8-B908-38F6B6BA2D7F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24B16F-3703-7922-EF3F-F21833C9F4BB}"/>
              </a:ext>
            </a:extLst>
          </p:cNvPr>
          <p:cNvSpPr txBox="1"/>
          <p:nvPr userDrawn="1"/>
        </p:nvSpPr>
        <p:spPr>
          <a:xfrm>
            <a:off x="0" y="749808"/>
            <a:ext cx="12192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197285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April-11-2011</a:t>
            </a:r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John Gipson  NVI, Inc./NASA GSFC     Correlated Noise 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D453-8531-43F9-AF85-66D7E95730B6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946629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April-11-2011</a:t>
            </a:r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John Gipson  NVI, Inc./NASA GSFC     Correlated Noise </a:t>
            </a: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58EE-B39A-458C-A53D-8FC48A1689ED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3334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1074400" cy="78139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250731"/>
            <a:ext cx="11176000" cy="483433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29-March-2022	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1747CD-2C10-4D28-B5CD-8266339E93F7}" type="slidenum">
              <a:rPr lang="en-US" altLang="en-US" smtClean="0"/>
              <a:pPr/>
              <a:t>‹#›</a:t>
            </a:fld>
            <a:r>
              <a:rPr lang="en-US" altLang="en-US" dirty="0"/>
              <a:t>/15</a:t>
            </a:r>
          </a:p>
        </p:txBody>
      </p:sp>
    </p:spTree>
    <p:extLst>
      <p:ext uri="{BB962C8B-B14F-4D97-AF65-F5344CB8AC3E}">
        <p14:creationId xmlns:p14="http://schemas.microsoft.com/office/powerpoint/2010/main" val="17504415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April-11-2011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John Gipson  NVI, Inc./NASA GSFC     Correlated Noise </a:t>
            </a: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5217F-973C-4F7A-8032-05AA8651B90C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180731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April-11-2011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John Gipson  NVI, Inc./NASA GSFC     Correlated Noise </a:t>
            </a: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B452B-B6F7-4BE8-8069-BB694B5EAC67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552366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06-March-2012	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John Gipson  NVI, Inc./NASA GSFC</a:t>
            </a:r>
          </a:p>
          <a:p>
            <a:r>
              <a:rPr lang="en-US" altLang="en-US"/>
              <a:t>IVS Working Group IV</a:t>
            </a: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ED668-0FE5-4725-8DD8-F1DDF1F9D2BB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56068881"/>
      </p:ext>
    </p:extLst>
  </p:cSld>
  <p:clrMapOvr>
    <a:masterClrMapping/>
  </p:clrMapOvr>
  <p:hf sldNum="0"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altLang="en-US"/>
              <a:t>06-March-2012	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r>
              <a:rPr lang="en-US" altLang="en-US"/>
              <a:t>John Gipson  NVI, Inc./NASA GSFC</a:t>
            </a:r>
          </a:p>
          <a:p>
            <a:r>
              <a:rPr lang="en-US" altLang="en-US"/>
              <a:t>IVS Working Group IV</a:t>
            </a: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EAED668-0FE5-4725-8DD8-F1DDF1F9D2BB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19468980"/>
      </p:ext>
    </p:extLst>
  </p:cSld>
  <p:clrMapOvr>
    <a:masterClrMapping/>
  </p:clrMapOvr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altLang="en-US"/>
              <a:t>06-March-2012	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r>
              <a:rPr lang="en-US" altLang="en-US"/>
              <a:t>John Gipson  NVI, Inc./NASA GSFC</a:t>
            </a:r>
          </a:p>
          <a:p>
            <a:r>
              <a:rPr lang="en-US" altLang="en-US"/>
              <a:t>IVS Working Group IV</a:t>
            </a: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EAED668-0FE5-4725-8DD8-F1DDF1F9D2BB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08498485"/>
      </p:ext>
    </p:extLst>
  </p:cSld>
  <p:clrMapOvr>
    <a:masterClrMapping/>
  </p:clrMapOvr>
  <p:hf sldNum="0"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altLang="en-US"/>
              <a:t>06-March-2012	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r>
              <a:rPr lang="en-US" altLang="en-US"/>
              <a:t>John Gipson  NVI, Inc./NASA GSFC</a:t>
            </a:r>
          </a:p>
          <a:p>
            <a:r>
              <a:rPr lang="en-US" altLang="en-US"/>
              <a:t>IVS Working Group IV</a:t>
            </a: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EAED668-0FE5-4725-8DD8-F1DDF1F9D2BB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0440161"/>
      </p:ext>
    </p:extLst>
  </p:cSld>
  <p:clrMapOvr>
    <a:masterClrMapping/>
  </p:clrMapOvr>
  <p:hf sldNum="0"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06-March-2012	</a:t>
            </a:r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John Gipson  NVI, Inc./NASA GSFC</a:t>
            </a:r>
          </a:p>
          <a:p>
            <a:r>
              <a:rPr lang="en-US" altLang="en-US"/>
              <a:t>IVS Working Group IV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ED668-0FE5-4725-8DD8-F1DDF1F9D2BB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07852614"/>
      </p:ext>
    </p:extLst>
  </p:cSld>
  <p:clrMapOvr>
    <a:masterClrMapping/>
  </p:clrMapOvr>
  <p:hf sldNum="0"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06-March-2012	</a:t>
            </a:r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John Gipson  NVI, Inc./NASA GSFC</a:t>
            </a:r>
          </a:p>
          <a:p>
            <a:r>
              <a:rPr lang="en-US" altLang="en-US"/>
              <a:t>IVS Working Group IV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ED668-0FE5-4725-8DD8-F1DDF1F9D2BB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04588404"/>
      </p:ext>
    </p:extLst>
  </p:cSld>
  <p:clrMapOvr>
    <a:masterClrMapping/>
  </p:clrMapOvr>
  <p:hf sldNum="0"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April-11-2011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John Gipson  NVI, Inc./NASA GSFC     Correlated Noise 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585E-C040-44A2-AD9D-15B4C2750B1C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852967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altLang="en-US"/>
              <a:t>April-11-2011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r>
              <a:rPr lang="en-US" altLang="en-US"/>
              <a:t>John Gipson  NVI, Inc./NASA GSFC     Correlated Noise 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F19AF2A-E322-4921-B0C7-9DBEFB81E0D0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39598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April-11-2011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John Gipson  NVI, Inc./NASA GSFC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EE0BCD-27A0-4179-9394-127B3C88BAF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20992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990600"/>
            <a:ext cx="5384800" cy="5140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990600"/>
            <a:ext cx="5486400" cy="5173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06-March-2012	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John Gipson  NVI, Inc./NASA GSFC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383778-368F-4008-8480-DF1EDC2791F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89381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0" y="749808"/>
            <a:ext cx="12192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160" y="0"/>
            <a:ext cx="9753600" cy="75895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April-11-2011</a:t>
            </a:r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John Gipson  NVI, Inc./NASA GSFC     Correlated Noise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E06A5-91EB-4CF8-B908-38F6B6BA2D7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34469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April-11-2011</a:t>
            </a:r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John Gipson  NVI, Inc./NASA GSFC     Correlated Noise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B0D453-8531-43F9-AF85-66D7E95730B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7141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April-11-2011</a:t>
            </a:r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John Gipson  NVI, Inc./NASA GSFC     Correlated Noise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9658EE-B39A-458C-A53D-8FC48A1689E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26632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April-11-2011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John Gipson  NVI, Inc./NASA GSFC     Correlated Noise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5217F-973C-4F7A-8032-05AA8651B90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57570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April-11-2011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John Gipson  NVI, Inc./NASA GSFC     Correlated Noise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5B452B-B6F7-4BE8-8069-BB694B5EAC6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51960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 userDrawn="1"/>
        </p:nvSpPr>
        <p:spPr>
          <a:xfrm>
            <a:off x="0" y="685800"/>
            <a:ext cx="12192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320800" y="0"/>
            <a:ext cx="9725152" cy="77724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990600"/>
            <a:ext cx="111760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r>
              <a:rPr lang="en-US" altLang="en-US" dirty="0"/>
              <a:t>06-March-2012	</a:t>
            </a: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r>
              <a:rPr lang="en-US" altLang="en-US" dirty="0"/>
              <a:t>John Gipson  NVI, Inc./NASA GSFC</a:t>
            </a:r>
          </a:p>
          <a:p>
            <a:r>
              <a:rPr lang="en-US" altLang="en-US" dirty="0"/>
              <a:t>IVS Working Group IV</a:t>
            </a:r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fld id="{4EAED668-0FE5-4725-8DD8-F1DDF1F9D2BB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42" name="Picture 1474" descr="NVI_logo_bw_large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045952" y="0"/>
            <a:ext cx="1149496" cy="758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74" descr="NVI_logo_bw_large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8510883" y="609600"/>
            <a:ext cx="323151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4584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en-US"/>
              <a:t>06-March-2012	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en-US"/>
              <a:t>John Gipson  NVI, Inc./NASA GSFC</a:t>
            </a:r>
          </a:p>
          <a:p>
            <a:r>
              <a:rPr lang="en-US" altLang="en-US"/>
              <a:t>IVS Working Group IV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ED668-0FE5-4725-8DD8-F1DDF1F9D2BB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9C8573-F669-6C61-FC95-3DD70F88D236}"/>
              </a:ext>
            </a:extLst>
          </p:cNvPr>
          <p:cNvSpPr txBox="1"/>
          <p:nvPr userDrawn="1"/>
        </p:nvSpPr>
        <p:spPr>
          <a:xfrm>
            <a:off x="0" y="685800"/>
            <a:ext cx="12192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pic>
        <p:nvPicPr>
          <p:cNvPr id="9" name="Picture 1474" descr="NVI_logo_bw_large">
            <a:extLst>
              <a:ext uri="{FF2B5EF4-FFF2-40B4-BE49-F238E27FC236}">
                <a16:creationId xmlns:a16="http://schemas.microsoft.com/office/drawing/2014/main" id="{820002C3-475B-2D08-003E-BAA1A794F6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1045952" y="0"/>
            <a:ext cx="1149496" cy="758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474" descr="NVI_logo_bw_large">
            <a:extLst>
              <a:ext uri="{FF2B5EF4-FFF2-40B4-BE49-F238E27FC236}">
                <a16:creationId xmlns:a16="http://schemas.microsoft.com/office/drawing/2014/main" id="{6B1CC15B-733D-0A1C-5238-BF7E3E232E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8510883" y="609600"/>
            <a:ext cx="323151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57952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</p:sldLayoutIdLst>
  <p:hf sldNum="0" hd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3" Type="http://schemas.openxmlformats.org/officeDocument/2006/relationships/image" Target="../media/image15.tiff"/><Relationship Id="rId7" Type="http://schemas.openxmlformats.org/officeDocument/2006/relationships/image" Target="../media/image2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tiff"/><Relationship Id="rId11" Type="http://schemas.openxmlformats.org/officeDocument/2006/relationships/image" Target="../media/image5.jpg"/><Relationship Id="rId5" Type="http://schemas.openxmlformats.org/officeDocument/2006/relationships/image" Target="../media/image22.tiff"/><Relationship Id="rId10" Type="http://schemas.openxmlformats.org/officeDocument/2006/relationships/image" Target="../media/image4.png"/><Relationship Id="rId4" Type="http://schemas.openxmlformats.org/officeDocument/2006/relationships/image" Target="../media/image16.tiff"/><Relationship Id="rId9" Type="http://schemas.openxmlformats.org/officeDocument/2006/relationships/image" Target="../media/image18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3" Type="http://schemas.openxmlformats.org/officeDocument/2006/relationships/image" Target="../media/image23.tiff"/><Relationship Id="rId7" Type="http://schemas.openxmlformats.org/officeDocument/2006/relationships/image" Target="../media/image25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tiff"/><Relationship Id="rId11" Type="http://schemas.openxmlformats.org/officeDocument/2006/relationships/image" Target="../media/image5.jpg"/><Relationship Id="rId5" Type="http://schemas.openxmlformats.org/officeDocument/2006/relationships/image" Target="../media/image16.tiff"/><Relationship Id="rId10" Type="http://schemas.openxmlformats.org/officeDocument/2006/relationships/image" Target="../media/image4.png"/><Relationship Id="rId4" Type="http://schemas.openxmlformats.org/officeDocument/2006/relationships/image" Target="../media/image15.tiff"/><Relationship Id="rId9" Type="http://schemas.openxmlformats.org/officeDocument/2006/relationships/image" Target="../media/image18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13" Type="http://schemas.openxmlformats.org/officeDocument/2006/relationships/image" Target="../media/image5.jpg"/><Relationship Id="rId3" Type="http://schemas.openxmlformats.org/officeDocument/2006/relationships/image" Target="../media/image15.tiff"/><Relationship Id="rId7" Type="http://schemas.openxmlformats.org/officeDocument/2006/relationships/image" Target="../media/image24.tiff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tiff"/><Relationship Id="rId11" Type="http://schemas.openxmlformats.org/officeDocument/2006/relationships/image" Target="../media/image18.tiff"/><Relationship Id="rId5" Type="http://schemas.openxmlformats.org/officeDocument/2006/relationships/image" Target="../media/image22.tiff"/><Relationship Id="rId10" Type="http://schemas.openxmlformats.org/officeDocument/2006/relationships/image" Target="../media/image17.tiff"/><Relationship Id="rId4" Type="http://schemas.openxmlformats.org/officeDocument/2006/relationships/image" Target="../media/image16.tiff"/><Relationship Id="rId9" Type="http://schemas.openxmlformats.org/officeDocument/2006/relationships/image" Target="../media/image26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13" Type="http://schemas.openxmlformats.org/officeDocument/2006/relationships/image" Target="../media/image5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8.tiff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5.tiff"/><Relationship Id="rId4" Type="http://schemas.openxmlformats.org/officeDocument/2006/relationships/diagramLayout" Target="../diagrams/layout2.xml"/><Relationship Id="rId9" Type="http://schemas.openxmlformats.org/officeDocument/2006/relationships/image" Target="../media/image1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hyperlink" Target="mailto:somebody@email.com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hyperlink" Target="mailto:gonenc.mogol@nviinc.com" TargetMode="External"/><Relationship Id="rId4" Type="http://schemas.openxmlformats.org/officeDocument/2006/relationships/hyperlink" Target="mailto:1234567890@provider.com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10" Type="http://schemas.openxmlformats.org/officeDocument/2006/relationships/image" Target="../media/image5.jp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1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Relationship Id="rId9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1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1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jpg"/><Relationship Id="rId5" Type="http://schemas.openxmlformats.org/officeDocument/2006/relationships/image" Target="../media/image4.png"/><Relationship Id="rId4" Type="http://schemas.openxmlformats.org/officeDocument/2006/relationships/image" Target="../media/image1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ECF05-18F3-DE4B-B870-D1D081104A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VLBI Communications Center (VCC)</a:t>
            </a:r>
            <a:br>
              <a:rPr lang="en-CA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4342A7-11B8-E54F-B1F6-2DEAB8BAA5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9201" y="3352801"/>
            <a:ext cx="9753599" cy="2341581"/>
          </a:xfrm>
        </p:spPr>
        <p:txBody>
          <a:bodyPr/>
          <a:lstStyle/>
          <a:p>
            <a:pPr algn="ctr"/>
            <a:r>
              <a:rPr lang="en-US" sz="2400" dirty="0"/>
              <a:t>Gönenç Moğol</a:t>
            </a:r>
          </a:p>
          <a:p>
            <a:pPr algn="ctr"/>
            <a:r>
              <a:rPr lang="en-US" sz="2400" dirty="0"/>
              <a:t>Mario Bérubé</a:t>
            </a:r>
          </a:p>
          <a:p>
            <a:pPr algn="ctr"/>
            <a:endParaRPr lang="en-US" dirty="0"/>
          </a:p>
          <a:p>
            <a:pPr algn="ctr"/>
            <a:r>
              <a:rPr lang="en-CA" sz="2800" dirty="0"/>
              <a:t>TOW 2025</a:t>
            </a:r>
            <a:endParaRPr lang="en-CA" dirty="0"/>
          </a:p>
          <a:p>
            <a:endParaRPr lang="en-US" dirty="0"/>
          </a:p>
        </p:txBody>
      </p:sp>
      <p:pic>
        <p:nvPicPr>
          <p:cNvPr id="6" name="Picture 5" descr="Shape&#10;&#10;AI-generated content may be incorrect.">
            <a:extLst>
              <a:ext uri="{FF2B5EF4-FFF2-40B4-BE49-F238E27FC236}">
                <a16:creationId xmlns:a16="http://schemas.microsoft.com/office/drawing/2014/main" id="{F527F193-05F0-FE44-E8A9-FC3E3938F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0" y="1090"/>
            <a:ext cx="1219199" cy="79900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4654FD7-4DA6-8F33-8FC0-F8EDC21719B2}"/>
              </a:ext>
            </a:extLst>
          </p:cNvPr>
          <p:cNvGrpSpPr/>
          <p:nvPr/>
        </p:nvGrpSpPr>
        <p:grpSpPr>
          <a:xfrm>
            <a:off x="9783494" y="-103566"/>
            <a:ext cx="1189306" cy="1008320"/>
            <a:chOff x="1568892" y="3944679"/>
            <a:chExt cx="3107883" cy="262624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13107F1-D5B6-9F00-F7F6-EB7C3F9EFD5D}"/>
                </a:ext>
              </a:extLst>
            </p:cNvPr>
            <p:cNvSpPr/>
            <p:nvPr/>
          </p:nvSpPr>
          <p:spPr>
            <a:xfrm>
              <a:off x="1568892" y="3944679"/>
              <a:ext cx="3107883" cy="26262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Icon&#10;&#10;AI-generated content may be incorrect.">
              <a:extLst>
                <a:ext uri="{FF2B5EF4-FFF2-40B4-BE49-F238E27FC236}">
                  <a16:creationId xmlns:a16="http://schemas.microsoft.com/office/drawing/2014/main" id="{359CCAD4-E136-A65A-4134-5DBA7BE0D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7143"/>
            <a:stretch/>
          </p:blipFill>
          <p:spPr>
            <a:xfrm>
              <a:off x="1568892" y="4295395"/>
              <a:ext cx="3012848" cy="1825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4007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2D4CB-9E53-C14D-8AFB-3EF1B5BC3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943" y="-24923"/>
            <a:ext cx="8610600" cy="1293028"/>
          </a:xfrm>
        </p:spPr>
        <p:txBody>
          <a:bodyPr/>
          <a:lstStyle/>
          <a:p>
            <a:r>
              <a:rPr lang="en-US" dirty="0"/>
              <a:t>Updating session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398334FB-B98F-024C-9406-575D2357AEA3}"/>
              </a:ext>
            </a:extLst>
          </p:cNvPr>
          <p:cNvSpPr/>
          <p:nvPr/>
        </p:nvSpPr>
        <p:spPr>
          <a:xfrm>
            <a:off x="4087310" y="3642183"/>
            <a:ext cx="4377065" cy="232698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9330E3A-1CDA-8D48-96FE-49A718253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218" y="4540722"/>
            <a:ext cx="610973" cy="61097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0CF9241-C5AE-A148-8E89-FCD82129E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6101" y="4417032"/>
            <a:ext cx="922530" cy="92253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A2A6E2E-B065-1B4D-BBD9-26DDDE326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4621" y="2216518"/>
            <a:ext cx="459041" cy="48278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346CBF6-0C77-0340-8276-9077FF2C33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3950" y="3317227"/>
            <a:ext cx="393700" cy="4318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ADEE2CB-85F8-3D49-8003-8211900719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5387" y="4935795"/>
            <a:ext cx="393700" cy="4318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F8383F2-5875-9140-B954-403C6DB68A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0043" y="5807366"/>
            <a:ext cx="393700" cy="4318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F8803E9-B394-5942-AC8B-413CBFA1A4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6713" y="5380299"/>
            <a:ext cx="393700" cy="4318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AF4E560-F17B-E344-942C-8D92EE4F60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7352" y="3901852"/>
            <a:ext cx="393700" cy="4318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F9B1B9D-CA05-C043-8EF6-B057179D95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7280" y="2592108"/>
            <a:ext cx="393700" cy="4318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E84B480-9AC1-454F-B918-40C809D4F9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4540" y="2164619"/>
            <a:ext cx="459041" cy="48278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0D60E5C-9332-1941-843B-672F0A8AFE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4358" y="2181754"/>
            <a:ext cx="459041" cy="48278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F95E294-0F23-DB45-AA9F-9B7347456C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0874" y="2128986"/>
            <a:ext cx="796949" cy="577788"/>
          </a:xfrm>
          <a:prstGeom prst="rect">
            <a:avLst/>
          </a:prstGeom>
        </p:spPr>
      </p:pic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FDA12FA7-5322-944B-AFE8-0F35DA070F80}"/>
              </a:ext>
            </a:extLst>
          </p:cNvPr>
          <p:cNvCxnSpPr>
            <a:cxnSpLocks/>
            <a:endCxn id="42" idx="3"/>
          </p:cNvCxnSpPr>
          <p:nvPr/>
        </p:nvCxnSpPr>
        <p:spPr>
          <a:xfrm rot="10800000" flipV="1">
            <a:off x="2089088" y="4846209"/>
            <a:ext cx="2172131" cy="305486"/>
          </a:xfrm>
          <a:prstGeom prst="bentConnector3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B9686EF7-478B-054D-9F70-63F281531EC7}"/>
              </a:ext>
            </a:extLst>
          </p:cNvPr>
          <p:cNvCxnSpPr>
            <a:cxnSpLocks/>
          </p:cNvCxnSpPr>
          <p:nvPr/>
        </p:nvCxnSpPr>
        <p:spPr>
          <a:xfrm rot="16200000" flipV="1">
            <a:off x="2779770" y="2754569"/>
            <a:ext cx="1915409" cy="1658465"/>
          </a:xfrm>
          <a:prstGeom prst="bentConnector3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>
            <a:extLst>
              <a:ext uri="{FF2B5EF4-FFF2-40B4-BE49-F238E27FC236}">
                <a16:creationId xmlns:a16="http://schemas.microsoft.com/office/drawing/2014/main" id="{1AB3D48E-550F-A544-B5AF-5DA3290C20C1}"/>
              </a:ext>
            </a:extLst>
          </p:cNvPr>
          <p:cNvCxnSpPr>
            <a:cxnSpLocks/>
          </p:cNvCxnSpPr>
          <p:nvPr/>
        </p:nvCxnSpPr>
        <p:spPr>
          <a:xfrm>
            <a:off x="4550792" y="5167290"/>
            <a:ext cx="5966858" cy="654692"/>
          </a:xfrm>
          <a:prstGeom prst="bentConnector4">
            <a:avLst>
              <a:gd name="adj1" fmla="val 138"/>
              <a:gd name="adj2" fmla="val 134917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1C2B4E80-104F-C84E-9BA0-5C42117A9EE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542511" y="980320"/>
            <a:ext cx="1584596" cy="5536208"/>
          </a:xfrm>
          <a:prstGeom prst="bentConnector2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Elbow Connector 53">
            <a:extLst>
              <a:ext uri="{FF2B5EF4-FFF2-40B4-BE49-F238E27FC236}">
                <a16:creationId xmlns:a16="http://schemas.microsoft.com/office/drawing/2014/main" id="{420D6320-005B-9846-B057-1F61308BF0C7}"/>
              </a:ext>
            </a:extLst>
          </p:cNvPr>
          <p:cNvCxnSpPr>
            <a:cxnSpLocks/>
            <a:stCxn id="49" idx="2"/>
          </p:cNvCxnSpPr>
          <p:nvPr/>
        </p:nvCxnSpPr>
        <p:spPr>
          <a:xfrm rot="16200000" flipH="1">
            <a:off x="6443620" y="3112502"/>
            <a:ext cx="1709474" cy="898017"/>
          </a:xfrm>
          <a:prstGeom prst="bentConnector3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>
            <a:extLst>
              <a:ext uri="{FF2B5EF4-FFF2-40B4-BE49-F238E27FC236}">
                <a16:creationId xmlns:a16="http://schemas.microsoft.com/office/drawing/2014/main" id="{5DC4EE78-11DD-1E48-80E1-7FF673D96A4C}"/>
              </a:ext>
            </a:extLst>
          </p:cNvPr>
          <p:cNvCxnSpPr>
            <a:cxnSpLocks/>
            <a:endCxn id="44" idx="1"/>
          </p:cNvCxnSpPr>
          <p:nvPr/>
        </p:nvCxnSpPr>
        <p:spPr>
          <a:xfrm rot="16200000" flipH="1">
            <a:off x="8913721" y="4173206"/>
            <a:ext cx="256637" cy="2589347"/>
          </a:xfrm>
          <a:prstGeom prst="bentConnector2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55">
            <a:extLst>
              <a:ext uri="{FF2B5EF4-FFF2-40B4-BE49-F238E27FC236}">
                <a16:creationId xmlns:a16="http://schemas.microsoft.com/office/drawing/2014/main" id="{93D4E90E-4C00-EC4A-AF9B-8129B79D67A2}"/>
              </a:ext>
            </a:extLst>
          </p:cNvPr>
          <p:cNvCxnSpPr>
            <a:cxnSpLocks/>
            <a:endCxn id="46" idx="2"/>
          </p:cNvCxnSpPr>
          <p:nvPr/>
        </p:nvCxnSpPr>
        <p:spPr>
          <a:xfrm flipV="1">
            <a:off x="8177999" y="3023908"/>
            <a:ext cx="1996131" cy="1852440"/>
          </a:xfrm>
          <a:prstGeom prst="bentConnector2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>
            <a:extLst>
              <a:ext uri="{FF2B5EF4-FFF2-40B4-BE49-F238E27FC236}">
                <a16:creationId xmlns:a16="http://schemas.microsoft.com/office/drawing/2014/main" id="{9D17AAC2-EACA-064D-A11F-B846E5353E79}"/>
              </a:ext>
            </a:extLst>
          </p:cNvPr>
          <p:cNvCxnSpPr>
            <a:cxnSpLocks/>
            <a:endCxn id="42" idx="3"/>
          </p:cNvCxnSpPr>
          <p:nvPr/>
        </p:nvCxnSpPr>
        <p:spPr>
          <a:xfrm rot="10800000">
            <a:off x="2089088" y="5151696"/>
            <a:ext cx="5652417" cy="182395"/>
          </a:xfrm>
          <a:prstGeom prst="bentConnector3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>
            <a:extLst>
              <a:ext uri="{FF2B5EF4-FFF2-40B4-BE49-F238E27FC236}">
                <a16:creationId xmlns:a16="http://schemas.microsoft.com/office/drawing/2014/main" id="{49EEB4A6-893D-CE44-903B-F7426EAFA9C6}"/>
              </a:ext>
            </a:extLst>
          </p:cNvPr>
          <p:cNvCxnSpPr>
            <a:cxnSpLocks/>
            <a:endCxn id="40" idx="2"/>
          </p:cNvCxnSpPr>
          <p:nvPr/>
        </p:nvCxnSpPr>
        <p:spPr>
          <a:xfrm rot="10800000">
            <a:off x="2964143" y="2699303"/>
            <a:ext cx="4783889" cy="1700776"/>
          </a:xfrm>
          <a:prstGeom prst="bentConnector2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32DC931E-A8CC-BE4C-86EB-B9F578A2AA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6490" y="4187892"/>
            <a:ext cx="1057952" cy="123556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7D3D976-FCA3-EB49-B173-8990B3AB48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2374" y="3950128"/>
            <a:ext cx="961745" cy="96174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11BFE6F4-BA1F-C74B-A718-EAD091AE00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1939" y="2571309"/>
            <a:ext cx="398465" cy="39846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8ED6FFF-F521-2D4E-92AC-30E5B36AE0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8271" y="5295403"/>
            <a:ext cx="398465" cy="39846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09AF802-8F5C-1444-87F2-89EC434AE8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82308" y="2944534"/>
            <a:ext cx="398465" cy="3984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6B2D67-E0A3-C74B-A8BF-708F2E9A0F24}"/>
              </a:ext>
            </a:extLst>
          </p:cNvPr>
          <p:cNvSpPr txBox="1"/>
          <p:nvPr/>
        </p:nvSpPr>
        <p:spPr>
          <a:xfrm>
            <a:off x="3993502" y="1296896"/>
            <a:ext cx="4188967" cy="461665"/>
          </a:xfrm>
          <a:prstGeom prst="rect">
            <a:avLst/>
          </a:prstGeom>
          <a:solidFill>
            <a:schemeClr val="accent3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VCC informs specific USERS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895214D3-9E86-E745-AAF7-D40F63EA63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81540" y="5652267"/>
            <a:ext cx="398465" cy="3984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BD4998-22B1-8D4B-90C3-FF0CFB985B3E}"/>
              </a:ext>
            </a:extLst>
          </p:cNvPr>
          <p:cNvSpPr txBox="1"/>
          <p:nvPr/>
        </p:nvSpPr>
        <p:spPr>
          <a:xfrm>
            <a:off x="3841137" y="1267333"/>
            <a:ext cx="5302863" cy="461665"/>
          </a:xfrm>
          <a:prstGeom prst="rect">
            <a:avLst/>
          </a:prstGeom>
          <a:solidFill>
            <a:schemeClr val="accent3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USERS download data for session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5312C4-FF9D-144D-8E39-558F54BC1CE8}"/>
              </a:ext>
            </a:extLst>
          </p:cNvPr>
          <p:cNvSpPr txBox="1"/>
          <p:nvPr/>
        </p:nvSpPr>
        <p:spPr>
          <a:xfrm>
            <a:off x="3499037" y="1267832"/>
            <a:ext cx="5644963" cy="461665"/>
          </a:xfrm>
          <a:prstGeom prst="rect">
            <a:avLst/>
          </a:prstGeom>
          <a:solidFill>
            <a:schemeClr val="accent3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Coordinating Center uploads session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E37232F0-E424-CD4C-8ED5-5FD9339E6DFA}"/>
              </a:ext>
            </a:extLst>
          </p:cNvPr>
          <p:cNvSpPr/>
          <p:nvPr/>
        </p:nvSpPr>
        <p:spPr bwMode="auto">
          <a:xfrm>
            <a:off x="5000674" y="4755562"/>
            <a:ext cx="460524" cy="234778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F98E11E9-6DAE-064C-A20E-0CBCA69752B0}"/>
              </a:ext>
            </a:extLst>
          </p:cNvPr>
          <p:cNvSpPr/>
          <p:nvPr/>
        </p:nvSpPr>
        <p:spPr bwMode="auto">
          <a:xfrm flipH="1">
            <a:off x="6772241" y="4759299"/>
            <a:ext cx="460524" cy="234778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Picture 7" descr="Shape&#10;&#10;AI-generated content may be incorrect.">
            <a:extLst>
              <a:ext uri="{FF2B5EF4-FFF2-40B4-BE49-F238E27FC236}">
                <a16:creationId xmlns:a16="http://schemas.microsoft.com/office/drawing/2014/main" id="{740B7F43-F54F-99AE-3FDB-B60DAB02FC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72800" y="1090"/>
            <a:ext cx="1219199" cy="79900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34EADEC-7609-3A0B-B768-428C16546E4A}"/>
              </a:ext>
            </a:extLst>
          </p:cNvPr>
          <p:cNvGrpSpPr/>
          <p:nvPr/>
        </p:nvGrpSpPr>
        <p:grpSpPr>
          <a:xfrm>
            <a:off x="9783494" y="-103566"/>
            <a:ext cx="1189306" cy="1008320"/>
            <a:chOff x="1568892" y="3944679"/>
            <a:chExt cx="3107883" cy="262624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D635A73-06D8-C918-D91D-6A9D9B59E230}"/>
                </a:ext>
              </a:extLst>
            </p:cNvPr>
            <p:cNvSpPr/>
            <p:nvPr/>
          </p:nvSpPr>
          <p:spPr>
            <a:xfrm>
              <a:off x="1568892" y="3944679"/>
              <a:ext cx="3107883" cy="26262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Icon&#10;&#10;AI-generated content may be incorrect.">
              <a:extLst>
                <a:ext uri="{FF2B5EF4-FFF2-40B4-BE49-F238E27FC236}">
                  <a16:creationId xmlns:a16="http://schemas.microsoft.com/office/drawing/2014/main" id="{DE0F678C-3E4A-C415-34D1-C5A605A15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7143"/>
            <a:stretch/>
          </p:blipFill>
          <p:spPr>
            <a:xfrm>
              <a:off x="1568892" y="4295395"/>
              <a:ext cx="3012848" cy="1825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673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" grpId="0" animBg="1"/>
      <p:bldP spid="6" grpId="0" animBg="1"/>
      <p:bldP spid="35" grpId="0" animBg="1"/>
      <p:bldP spid="3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39E01-D0AD-A143-B74F-CE7598632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968" y="-13436"/>
            <a:ext cx="8610600" cy="1293028"/>
          </a:xfrm>
        </p:spPr>
        <p:txBody>
          <a:bodyPr>
            <a:normAutofit/>
          </a:bodyPr>
          <a:lstStyle/>
          <a:p>
            <a:r>
              <a:rPr lang="en-US" sz="3600" dirty="0"/>
              <a:t>Uploading schedule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EB87D07-C474-7D4F-9D7E-750D2AA9658D}"/>
              </a:ext>
            </a:extLst>
          </p:cNvPr>
          <p:cNvSpPr/>
          <p:nvPr/>
        </p:nvSpPr>
        <p:spPr>
          <a:xfrm>
            <a:off x="4087310" y="3642183"/>
            <a:ext cx="4377065" cy="232698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ACB6FD-6F89-5544-898D-552B21C9B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621" y="2216518"/>
            <a:ext cx="459041" cy="4827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98054D-4411-E24B-BF64-0C80799DA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950" y="3317227"/>
            <a:ext cx="393700" cy="431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200302-6FB6-C344-B5D7-9FCF2E124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387" y="4935795"/>
            <a:ext cx="393700" cy="431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5F713F-71D3-7746-9546-35584613D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043" y="5807366"/>
            <a:ext cx="393700" cy="431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7E4134-6E1D-CD42-B06F-A4995405A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6713" y="5380299"/>
            <a:ext cx="393700" cy="431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1C46C3-27FF-1342-A032-35898EB43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7352" y="3901852"/>
            <a:ext cx="393700" cy="431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EFA705-E4C1-E94F-AF0F-48626F824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280" y="2592108"/>
            <a:ext cx="393700" cy="431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512FE0-3FFB-E842-9CC2-66ADDA9CB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218" y="4540722"/>
            <a:ext cx="610973" cy="6109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5CE056-B9B4-D84B-BA86-6C9C63050E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6101" y="4417032"/>
            <a:ext cx="922530" cy="9225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6DEC9-48F7-4D4F-AFFE-70480C1F0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4540" y="2164619"/>
            <a:ext cx="459041" cy="4827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C1D727-0946-CC4F-8D86-6A5166FCF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358" y="2181754"/>
            <a:ext cx="459041" cy="4827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50E0D3-DA23-504A-B6D8-EB7451956E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0874" y="2128986"/>
            <a:ext cx="796949" cy="577788"/>
          </a:xfrm>
          <a:prstGeom prst="rect">
            <a:avLst/>
          </a:prstGeom>
        </p:spPr>
      </p:pic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370A307C-3FE2-5A49-9FED-0E5D57C109BE}"/>
              </a:ext>
            </a:extLst>
          </p:cNvPr>
          <p:cNvCxnSpPr>
            <a:cxnSpLocks/>
            <a:stCxn id="13" idx="1"/>
            <a:endCxn id="8" idx="3"/>
          </p:cNvCxnSpPr>
          <p:nvPr/>
        </p:nvCxnSpPr>
        <p:spPr>
          <a:xfrm rot="10800000" flipV="1">
            <a:off x="2089088" y="4846209"/>
            <a:ext cx="2172131" cy="305486"/>
          </a:xfrm>
          <a:prstGeom prst="bentConnector3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4315623B-8477-C24D-9A50-F4C9D7A849DF}"/>
              </a:ext>
            </a:extLst>
          </p:cNvPr>
          <p:cNvCxnSpPr>
            <a:cxnSpLocks/>
          </p:cNvCxnSpPr>
          <p:nvPr/>
        </p:nvCxnSpPr>
        <p:spPr>
          <a:xfrm>
            <a:off x="4550792" y="5167290"/>
            <a:ext cx="5966858" cy="654692"/>
          </a:xfrm>
          <a:prstGeom prst="bentConnector4">
            <a:avLst>
              <a:gd name="adj1" fmla="val 138"/>
              <a:gd name="adj2" fmla="val 134917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1437BCD7-CCA5-7D43-9FE0-5E2054E6FA31}"/>
              </a:ext>
            </a:extLst>
          </p:cNvPr>
          <p:cNvCxnSpPr>
            <a:cxnSpLocks/>
            <a:stCxn id="13" idx="0"/>
          </p:cNvCxnSpPr>
          <p:nvPr/>
        </p:nvCxnSpPr>
        <p:spPr>
          <a:xfrm rot="5400000" flipH="1" flipV="1">
            <a:off x="6542511" y="980320"/>
            <a:ext cx="1584596" cy="5536208"/>
          </a:xfrm>
          <a:prstGeom prst="bentConnector2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F7F91AAB-B5BA-8A4A-97A6-679E16257A27}"/>
              </a:ext>
            </a:extLst>
          </p:cNvPr>
          <p:cNvCxnSpPr>
            <a:cxnSpLocks/>
            <a:stCxn id="16" idx="2"/>
          </p:cNvCxnSpPr>
          <p:nvPr/>
        </p:nvCxnSpPr>
        <p:spPr>
          <a:xfrm rot="16200000" flipH="1">
            <a:off x="5524767" y="2193651"/>
            <a:ext cx="1751708" cy="2693484"/>
          </a:xfrm>
          <a:prstGeom prst="bentConnector2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CC1770CA-2A52-CB42-96F8-B2717E191F4F}"/>
              </a:ext>
            </a:extLst>
          </p:cNvPr>
          <p:cNvCxnSpPr>
            <a:cxnSpLocks/>
            <a:stCxn id="14" idx="2"/>
            <a:endCxn id="10" idx="1"/>
          </p:cNvCxnSpPr>
          <p:nvPr/>
        </p:nvCxnSpPr>
        <p:spPr>
          <a:xfrm rot="16200000" flipH="1">
            <a:off x="8913721" y="4173206"/>
            <a:ext cx="256637" cy="2589347"/>
          </a:xfrm>
          <a:prstGeom prst="bentConnector2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E8A16E78-4787-634F-BE42-D9D50E8387FA}"/>
              </a:ext>
            </a:extLst>
          </p:cNvPr>
          <p:cNvCxnSpPr>
            <a:cxnSpLocks/>
            <a:endCxn id="12" idx="2"/>
          </p:cNvCxnSpPr>
          <p:nvPr/>
        </p:nvCxnSpPr>
        <p:spPr>
          <a:xfrm flipV="1">
            <a:off x="8177999" y="3023908"/>
            <a:ext cx="1996131" cy="1852440"/>
          </a:xfrm>
          <a:prstGeom prst="bentConnector2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0FD6C68C-4845-DD40-900F-0501E7052ABD}"/>
              </a:ext>
            </a:extLst>
          </p:cNvPr>
          <p:cNvCxnSpPr>
            <a:cxnSpLocks/>
            <a:endCxn id="8" idx="3"/>
          </p:cNvCxnSpPr>
          <p:nvPr/>
        </p:nvCxnSpPr>
        <p:spPr>
          <a:xfrm rot="10800000">
            <a:off x="2089088" y="5151696"/>
            <a:ext cx="5652417" cy="182395"/>
          </a:xfrm>
          <a:prstGeom prst="bentConnector3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64D6C078-DBDB-E540-AE00-E5A28350CEDC}"/>
              </a:ext>
            </a:extLst>
          </p:cNvPr>
          <p:cNvCxnSpPr>
            <a:cxnSpLocks/>
            <a:stCxn id="13" idx="0"/>
            <a:endCxn id="16" idx="2"/>
          </p:cNvCxnSpPr>
          <p:nvPr/>
        </p:nvCxnSpPr>
        <p:spPr>
          <a:xfrm rot="5400000" flipH="1" flipV="1">
            <a:off x="3872201" y="3359044"/>
            <a:ext cx="1876183" cy="487174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0C8E2759-74C7-8E41-8168-16F4416317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0477" y="2436343"/>
            <a:ext cx="340360" cy="3403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931D268-169A-3347-9DC2-C4DCF3D9F5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6490" y="4187892"/>
            <a:ext cx="1057952" cy="123556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6FFB6EB-03E1-EF44-9D35-C1D41A2C38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2374" y="3950128"/>
            <a:ext cx="961745" cy="96174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F8CEB75-56F8-3943-8055-F7FE662C08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03057" y="2498956"/>
            <a:ext cx="398465" cy="39846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B86DFA8-2D69-A947-886A-98B369E2C2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12761" y="5295403"/>
            <a:ext cx="398465" cy="39846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81C35DE-0718-E242-BEF9-A2BD112162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5560" y="5110817"/>
            <a:ext cx="398465" cy="39846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B68C2E5-F1ED-4B43-A986-56DC8C8896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7567" y="4692709"/>
            <a:ext cx="398465" cy="3984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4EACA1E-B19D-444D-AAD8-7A2AA6D164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3330" y="5213218"/>
            <a:ext cx="398465" cy="39846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FBEB880-8A81-564F-8DF2-BBD89ECE38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5456" y="5110816"/>
            <a:ext cx="398465" cy="398465"/>
          </a:xfrm>
          <a:prstGeom prst="rect">
            <a:avLst/>
          </a:prstGeom>
        </p:spPr>
      </p:pic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394C7238-9279-7241-B613-4CCFC835BC82}"/>
              </a:ext>
            </a:extLst>
          </p:cNvPr>
          <p:cNvCxnSpPr>
            <a:cxnSpLocks/>
            <a:stCxn id="13" idx="1"/>
            <a:endCxn id="16" idx="1"/>
          </p:cNvCxnSpPr>
          <p:nvPr/>
        </p:nvCxnSpPr>
        <p:spPr>
          <a:xfrm rot="10800000" flipH="1">
            <a:off x="4261218" y="2423147"/>
            <a:ext cx="563140" cy="2423062"/>
          </a:xfrm>
          <a:prstGeom prst="bentConnector3">
            <a:avLst>
              <a:gd name="adj1" fmla="val -40594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5FDB410A-D4E5-8446-BC6F-457A5B6F98ED}"/>
              </a:ext>
            </a:extLst>
          </p:cNvPr>
          <p:cNvCxnSpPr>
            <a:cxnSpLocks/>
            <a:stCxn id="13" idx="3"/>
            <a:endCxn id="16" idx="3"/>
          </p:cNvCxnSpPr>
          <p:nvPr/>
        </p:nvCxnSpPr>
        <p:spPr>
          <a:xfrm flipV="1">
            <a:off x="4872191" y="2423147"/>
            <a:ext cx="411208" cy="2423062"/>
          </a:xfrm>
          <a:prstGeom prst="bentConnector3">
            <a:avLst>
              <a:gd name="adj1" fmla="val 155592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1A8862A2-BC7E-4F4B-B4A8-A86AEC1E4EF7}"/>
              </a:ext>
            </a:extLst>
          </p:cNvPr>
          <p:cNvSpPr txBox="1"/>
          <p:nvPr/>
        </p:nvSpPr>
        <p:spPr>
          <a:xfrm>
            <a:off x="3579927" y="1292096"/>
            <a:ext cx="5536208" cy="461665"/>
          </a:xfrm>
          <a:prstGeom prst="rect">
            <a:avLst/>
          </a:prstGeom>
          <a:solidFill>
            <a:schemeClr val="accent3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Operations Center upload schedule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A2A6ACF-5EF1-3E41-9D7A-E54B481CAC07}"/>
              </a:ext>
            </a:extLst>
          </p:cNvPr>
          <p:cNvSpPr txBox="1"/>
          <p:nvPr/>
        </p:nvSpPr>
        <p:spPr>
          <a:xfrm>
            <a:off x="4088079" y="1361290"/>
            <a:ext cx="4188967" cy="461665"/>
          </a:xfrm>
          <a:prstGeom prst="rect">
            <a:avLst/>
          </a:prstGeom>
          <a:solidFill>
            <a:schemeClr val="accent3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VCC informs specific USERS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521B91B-52B6-8C42-BA38-4EE1A29E9E6F}"/>
              </a:ext>
            </a:extLst>
          </p:cNvPr>
          <p:cNvSpPr txBox="1"/>
          <p:nvPr/>
        </p:nvSpPr>
        <p:spPr>
          <a:xfrm>
            <a:off x="4158715" y="1354246"/>
            <a:ext cx="4626483" cy="461665"/>
          </a:xfrm>
          <a:prstGeom prst="rect">
            <a:avLst/>
          </a:prstGeom>
          <a:solidFill>
            <a:schemeClr val="accent3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STATIONS download schedule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9D01A46-849F-6F49-83ED-80481BFD822E}"/>
              </a:ext>
            </a:extLst>
          </p:cNvPr>
          <p:cNvSpPr txBox="1"/>
          <p:nvPr/>
        </p:nvSpPr>
        <p:spPr>
          <a:xfrm>
            <a:off x="3385164" y="1256222"/>
            <a:ext cx="5925733" cy="461665"/>
          </a:xfrm>
          <a:prstGeom prst="rect">
            <a:avLst/>
          </a:prstGeom>
          <a:solidFill>
            <a:schemeClr val="accent3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Operations Center generate schedule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9D7073E-384E-F746-AA7D-F16FF8372FD9}"/>
              </a:ext>
            </a:extLst>
          </p:cNvPr>
          <p:cNvSpPr txBox="1"/>
          <p:nvPr/>
        </p:nvSpPr>
        <p:spPr>
          <a:xfrm>
            <a:off x="3745035" y="6208989"/>
            <a:ext cx="4948545" cy="461665"/>
          </a:xfrm>
          <a:prstGeom prst="rect">
            <a:avLst/>
          </a:prstGeom>
          <a:solidFill>
            <a:schemeClr val="accent3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VCC informs Operations Center</a:t>
            </a:r>
          </a:p>
        </p:txBody>
      </p:sp>
      <p:sp>
        <p:nvSpPr>
          <p:cNvPr id="44" name="Right Arrow 43">
            <a:extLst>
              <a:ext uri="{FF2B5EF4-FFF2-40B4-BE49-F238E27FC236}">
                <a16:creationId xmlns:a16="http://schemas.microsoft.com/office/drawing/2014/main" id="{FDDD97FA-5693-ED46-8ECE-9B95F3FB6001}"/>
              </a:ext>
            </a:extLst>
          </p:cNvPr>
          <p:cNvSpPr/>
          <p:nvPr/>
        </p:nvSpPr>
        <p:spPr bwMode="auto">
          <a:xfrm>
            <a:off x="5000674" y="4755562"/>
            <a:ext cx="460524" cy="234778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6D19730C-87AB-BE48-937A-4773E779E0B4}"/>
              </a:ext>
            </a:extLst>
          </p:cNvPr>
          <p:cNvSpPr/>
          <p:nvPr/>
        </p:nvSpPr>
        <p:spPr bwMode="auto">
          <a:xfrm flipH="1">
            <a:off x="6772241" y="4759299"/>
            <a:ext cx="460524" cy="234778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Right Arrow 45">
            <a:extLst>
              <a:ext uri="{FF2B5EF4-FFF2-40B4-BE49-F238E27FC236}">
                <a16:creationId xmlns:a16="http://schemas.microsoft.com/office/drawing/2014/main" id="{6BC7D953-2821-EC4E-86C1-D9404209D232}"/>
              </a:ext>
            </a:extLst>
          </p:cNvPr>
          <p:cNvSpPr/>
          <p:nvPr/>
        </p:nvSpPr>
        <p:spPr bwMode="auto">
          <a:xfrm flipH="1">
            <a:off x="6801071" y="4763415"/>
            <a:ext cx="460524" cy="234778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Picture 3" descr="Shape&#10;&#10;AI-generated content may be incorrect.">
            <a:extLst>
              <a:ext uri="{FF2B5EF4-FFF2-40B4-BE49-F238E27FC236}">
                <a16:creationId xmlns:a16="http://schemas.microsoft.com/office/drawing/2014/main" id="{66043A72-B353-FEE3-EB6A-42A1D3F9EC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72800" y="1090"/>
            <a:ext cx="1219199" cy="799009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7B6A19F9-5905-D06C-F8B5-DDD97EA80158}"/>
              </a:ext>
            </a:extLst>
          </p:cNvPr>
          <p:cNvGrpSpPr/>
          <p:nvPr/>
        </p:nvGrpSpPr>
        <p:grpSpPr>
          <a:xfrm>
            <a:off x="9783494" y="-103566"/>
            <a:ext cx="1189306" cy="1008320"/>
            <a:chOff x="1568892" y="3944679"/>
            <a:chExt cx="3107883" cy="2626242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B29E8A9-F6F3-1000-5D90-BF51800C38CD}"/>
                </a:ext>
              </a:extLst>
            </p:cNvPr>
            <p:cNvSpPr/>
            <p:nvPr/>
          </p:nvSpPr>
          <p:spPr>
            <a:xfrm>
              <a:off x="1568892" y="3944679"/>
              <a:ext cx="3107883" cy="26262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 descr="Icon&#10;&#10;AI-generated content may be incorrect.">
              <a:extLst>
                <a:ext uri="{FF2B5EF4-FFF2-40B4-BE49-F238E27FC236}">
                  <a16:creationId xmlns:a16="http://schemas.microsoft.com/office/drawing/2014/main" id="{8EEFFCD2-383D-5E38-BD03-C00DB7FEE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7143"/>
            <a:stretch/>
          </p:blipFill>
          <p:spPr>
            <a:xfrm>
              <a:off x="1568892" y="4295395"/>
              <a:ext cx="3012848" cy="1825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37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1" animBg="1"/>
      <p:bldP spid="39" grpId="0" animBg="1"/>
      <p:bldP spid="40" grpId="0" animBg="1"/>
      <p:bldP spid="43" grpId="0" animBg="1"/>
      <p:bldP spid="42" grpId="0" animBg="1"/>
      <p:bldP spid="44" grpId="0" animBg="1"/>
      <p:bldP spid="44" grpId="1" animBg="1"/>
      <p:bldP spid="45" grpId="0" animBg="1"/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B84BDAD0-5302-1441-B0AA-694C1504D196}"/>
              </a:ext>
            </a:extLst>
          </p:cNvPr>
          <p:cNvSpPr txBox="1"/>
          <p:nvPr/>
        </p:nvSpPr>
        <p:spPr>
          <a:xfrm>
            <a:off x="7492621" y="1571864"/>
            <a:ext cx="4695913" cy="461665"/>
          </a:xfrm>
          <a:prstGeom prst="rect">
            <a:avLst/>
          </a:prstGeom>
          <a:solidFill>
            <a:schemeClr val="accent3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STATION uploads ONOFF data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076812-E1EA-514A-8CB2-3779F5822C2E}"/>
              </a:ext>
            </a:extLst>
          </p:cNvPr>
          <p:cNvSpPr txBox="1"/>
          <p:nvPr/>
        </p:nvSpPr>
        <p:spPr>
          <a:xfrm>
            <a:off x="8203473" y="1387165"/>
            <a:ext cx="3902863" cy="707886"/>
          </a:xfrm>
          <a:prstGeom prst="rect">
            <a:avLst/>
          </a:prstGeom>
          <a:solidFill>
            <a:schemeClr val="accent3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STATION prepares session</a:t>
            </a:r>
          </a:p>
          <a:p>
            <a:pPr algn="ctr"/>
            <a:r>
              <a:rPr lang="en-US" sz="1600" dirty="0"/>
              <a:t>(pointing)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F86A807-9B4A-0E43-839C-6CC6C70DC9EB}"/>
              </a:ext>
            </a:extLst>
          </p:cNvPr>
          <p:cNvSpPr txBox="1"/>
          <p:nvPr/>
        </p:nvSpPr>
        <p:spPr>
          <a:xfrm>
            <a:off x="7647776" y="1574738"/>
            <a:ext cx="3458832" cy="461665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STATION upload log file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F96BEFE-7CF6-2949-8AE6-8DFE4A49251B}"/>
              </a:ext>
            </a:extLst>
          </p:cNvPr>
          <p:cNvSpPr txBox="1"/>
          <p:nvPr/>
        </p:nvSpPr>
        <p:spPr>
          <a:xfrm>
            <a:off x="7623968" y="1574728"/>
            <a:ext cx="3904467" cy="461665"/>
          </a:xfrm>
          <a:prstGeom prst="rect">
            <a:avLst/>
          </a:prstGeom>
          <a:solidFill>
            <a:schemeClr val="accent3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STATION running schedule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BEF8EB-4BCE-574F-A3DE-00006C04B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242" y="110373"/>
            <a:ext cx="8610600" cy="1293028"/>
          </a:xfrm>
        </p:spPr>
        <p:txBody>
          <a:bodyPr/>
          <a:lstStyle/>
          <a:p>
            <a:r>
              <a:rPr lang="en-US" dirty="0"/>
              <a:t>Observation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AE73691-9559-0D42-B430-6AD4700F558D}"/>
              </a:ext>
            </a:extLst>
          </p:cNvPr>
          <p:cNvSpPr/>
          <p:nvPr/>
        </p:nvSpPr>
        <p:spPr>
          <a:xfrm>
            <a:off x="4087310" y="3642183"/>
            <a:ext cx="4377065" cy="232698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ADB802-AE79-5849-BF7A-82BA5BF52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218" y="4540722"/>
            <a:ext cx="610973" cy="6109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428565-93D7-3645-ADEF-5C3BFE510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6101" y="4417032"/>
            <a:ext cx="922530" cy="9225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70C5B8-223D-1E43-8AA5-A3A622DCFB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4621" y="2216518"/>
            <a:ext cx="459041" cy="4827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B9019D-4D21-8F45-9AB9-A535D89560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3950" y="3317227"/>
            <a:ext cx="393700" cy="431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B3F2CA-381D-5E4B-835B-9847CD2B6F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5387" y="4935795"/>
            <a:ext cx="393700" cy="431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7938F7-1F65-2144-99DE-AA8B192F89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0043" y="5807366"/>
            <a:ext cx="393700" cy="431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9BD87A-EC53-3A42-849A-881539B7D8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6713" y="5380299"/>
            <a:ext cx="393700" cy="431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34004A-B98D-0541-BAFC-9943589ADE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7352" y="3901852"/>
            <a:ext cx="393700" cy="431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15A82B-5EDD-9146-B9CA-3A193FA022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7280" y="2592108"/>
            <a:ext cx="393700" cy="431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F40F48-CD7B-A542-A290-2BE7DEF68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4540" y="2164619"/>
            <a:ext cx="459041" cy="4827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D6A0B8-5B35-1E48-BA15-FF6632BC99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4358" y="2181754"/>
            <a:ext cx="459041" cy="4827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FAD64C1-3437-5442-98BA-D4A2C55F51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0874" y="2128986"/>
            <a:ext cx="796949" cy="577788"/>
          </a:xfrm>
          <a:prstGeom prst="rect">
            <a:avLst/>
          </a:prstGeom>
        </p:spPr>
      </p:pic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47379B65-3C1A-CE43-BBB4-6B787B091F59}"/>
              </a:ext>
            </a:extLst>
          </p:cNvPr>
          <p:cNvCxnSpPr>
            <a:cxnSpLocks/>
          </p:cNvCxnSpPr>
          <p:nvPr/>
        </p:nvCxnSpPr>
        <p:spPr>
          <a:xfrm rot="10800000" flipV="1">
            <a:off x="4557662" y="2925364"/>
            <a:ext cx="5524298" cy="1647325"/>
          </a:xfrm>
          <a:prstGeom prst="bentConnector2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7CD5DDB5-E9C8-8F46-9309-9F50FB8EE93D}"/>
              </a:ext>
            </a:extLst>
          </p:cNvPr>
          <p:cNvCxnSpPr>
            <a:cxnSpLocks/>
            <a:stCxn id="14" idx="2"/>
          </p:cNvCxnSpPr>
          <p:nvPr/>
        </p:nvCxnSpPr>
        <p:spPr>
          <a:xfrm rot="5400000">
            <a:off x="8299738" y="2976478"/>
            <a:ext cx="1826963" cy="1921823"/>
          </a:xfrm>
          <a:prstGeom prst="bentConnector2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C18BE99B-5551-DE40-BFA2-7A07473D91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7217" y="2970829"/>
            <a:ext cx="340360" cy="3403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5D35EE2-967B-8449-B054-EC5B032BF6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6250" y="1664139"/>
            <a:ext cx="1154750" cy="839818"/>
          </a:xfrm>
          <a:prstGeom prst="rect">
            <a:avLst/>
          </a:prstGeom>
        </p:spPr>
      </p:pic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B7A9CB6C-EB91-E541-B06D-B78544DA72C3}"/>
              </a:ext>
            </a:extLst>
          </p:cNvPr>
          <p:cNvCxnSpPr>
            <a:cxnSpLocks/>
          </p:cNvCxnSpPr>
          <p:nvPr/>
        </p:nvCxnSpPr>
        <p:spPr>
          <a:xfrm rot="10800000">
            <a:off x="3513696" y="2382889"/>
            <a:ext cx="747523" cy="2463320"/>
          </a:xfrm>
          <a:prstGeom prst="bentConnector2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569F462C-85AA-0B49-B0EB-087E58F76B20}"/>
              </a:ext>
            </a:extLst>
          </p:cNvPr>
          <p:cNvCxnSpPr>
            <a:cxnSpLocks/>
          </p:cNvCxnSpPr>
          <p:nvPr/>
        </p:nvCxnSpPr>
        <p:spPr>
          <a:xfrm rot="16200000" flipH="1">
            <a:off x="4815954" y="1392049"/>
            <a:ext cx="1913074" cy="3993741"/>
          </a:xfrm>
          <a:prstGeom prst="bentConnector2">
            <a:avLst/>
          </a:prstGeom>
          <a:ln w="19050">
            <a:solidFill>
              <a:srgbClr val="00B0F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B17AA001-45E0-8844-B3B8-EA72D5CA75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36490" y="4187892"/>
            <a:ext cx="1057952" cy="12355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A727BC1-DBEF-4C41-A41A-D0CD0F81AD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65595" y="4312506"/>
            <a:ext cx="398465" cy="3984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E64273C-1068-8F4F-80B1-BEBC357042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6418" y="1403401"/>
            <a:ext cx="1154750" cy="83981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9966D04-141B-7142-B83F-9DFAE82EE9BD}"/>
              </a:ext>
            </a:extLst>
          </p:cNvPr>
          <p:cNvSpPr txBox="1"/>
          <p:nvPr/>
        </p:nvSpPr>
        <p:spPr>
          <a:xfrm>
            <a:off x="10161945" y="2941857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ONOFF</a:t>
            </a:r>
          </a:p>
        </p:txBody>
      </p: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5199365F-7815-9C48-8E19-121FA4C4C75C}"/>
              </a:ext>
            </a:extLst>
          </p:cNvPr>
          <p:cNvCxnSpPr>
            <a:cxnSpLocks/>
            <a:stCxn id="6" idx="3"/>
            <a:endCxn id="26" idx="1"/>
          </p:cNvCxnSpPr>
          <p:nvPr/>
        </p:nvCxnSpPr>
        <p:spPr>
          <a:xfrm flipV="1">
            <a:off x="4872191" y="1823310"/>
            <a:ext cx="524227" cy="3022899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7BAC3A45-CBEF-CA4A-9C15-0D85F09210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8025" y="1625913"/>
            <a:ext cx="398465" cy="39846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AA4B80B-0E2D-C345-A97F-2F1BD6E410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18976" y="2113458"/>
            <a:ext cx="398465" cy="39846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6C2799B-8615-E04D-BBFD-ABA1EFE82119}"/>
              </a:ext>
            </a:extLst>
          </p:cNvPr>
          <p:cNvSpPr txBox="1"/>
          <p:nvPr/>
        </p:nvSpPr>
        <p:spPr>
          <a:xfrm>
            <a:off x="6315722" y="2598163"/>
            <a:ext cx="344695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rgbClr val="FF0000"/>
                </a:solidFill>
              </a:rPr>
              <a:t>Messages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(ready start halt continue problem stop)</a:t>
            </a:r>
          </a:p>
        </p:txBody>
      </p: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D0B8E4A8-0EE9-C941-8ADB-B67B56814832}"/>
              </a:ext>
            </a:extLst>
          </p:cNvPr>
          <p:cNvCxnSpPr>
            <a:cxnSpLocks/>
          </p:cNvCxnSpPr>
          <p:nvPr/>
        </p:nvCxnSpPr>
        <p:spPr>
          <a:xfrm rot="16200000" flipH="1">
            <a:off x="5574151" y="2187910"/>
            <a:ext cx="2771734" cy="1543363"/>
          </a:xfrm>
          <a:prstGeom prst="bentConnector3">
            <a:avLst>
              <a:gd name="adj1" fmla="val 50000"/>
            </a:avLst>
          </a:prstGeom>
          <a:ln w="19050">
            <a:solidFill>
              <a:srgbClr val="00B0F0"/>
            </a:solidFill>
            <a:headEnd type="triangle" w="med" len="me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C3729C7-5D19-6E4A-9B45-7E4D6CEE6980}"/>
              </a:ext>
            </a:extLst>
          </p:cNvPr>
          <p:cNvSpPr txBox="1"/>
          <p:nvPr/>
        </p:nvSpPr>
        <p:spPr>
          <a:xfrm>
            <a:off x="9456102" y="3568057"/>
            <a:ext cx="575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F8603B1-390E-FC48-93DD-32F44FDF1EF8}"/>
              </a:ext>
            </a:extLst>
          </p:cNvPr>
          <p:cNvSpPr txBox="1"/>
          <p:nvPr/>
        </p:nvSpPr>
        <p:spPr>
          <a:xfrm>
            <a:off x="4429022" y="6011689"/>
            <a:ext cx="4035038" cy="461665"/>
          </a:xfrm>
          <a:prstGeom prst="rect">
            <a:avLst/>
          </a:prstGeom>
          <a:solidFill>
            <a:schemeClr val="accent3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VCC informs Dashboards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C16C8C0-D076-0040-B1B1-242D4FF0BA25}"/>
              </a:ext>
            </a:extLst>
          </p:cNvPr>
          <p:cNvSpPr txBox="1"/>
          <p:nvPr/>
        </p:nvSpPr>
        <p:spPr>
          <a:xfrm>
            <a:off x="161929" y="985026"/>
            <a:ext cx="5145383" cy="461665"/>
          </a:xfrm>
          <a:prstGeom prst="rect">
            <a:avLst/>
          </a:prstGeom>
          <a:solidFill>
            <a:schemeClr val="accent3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Dashboards display ONOFF data</a:t>
            </a:r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2D01AF53-AA7C-2C42-9F6B-5C8FB93FD9A6}"/>
              </a:ext>
            </a:extLst>
          </p:cNvPr>
          <p:cNvSpPr/>
          <p:nvPr/>
        </p:nvSpPr>
        <p:spPr bwMode="auto">
          <a:xfrm>
            <a:off x="5000674" y="4755562"/>
            <a:ext cx="460524" cy="234778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3EFB7F3B-AC93-7F4D-93AE-98D36549E2FF}"/>
              </a:ext>
            </a:extLst>
          </p:cNvPr>
          <p:cNvSpPr/>
          <p:nvPr/>
        </p:nvSpPr>
        <p:spPr bwMode="auto">
          <a:xfrm flipH="1">
            <a:off x="6801071" y="4763415"/>
            <a:ext cx="460524" cy="234778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Picture 3" descr="Shape&#10;&#10;AI-generated content may be incorrect.">
            <a:extLst>
              <a:ext uri="{FF2B5EF4-FFF2-40B4-BE49-F238E27FC236}">
                <a16:creationId xmlns:a16="http://schemas.microsoft.com/office/drawing/2014/main" id="{4C7DC40E-0A88-9A06-F7C2-A2DB6E669F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72800" y="1090"/>
            <a:ext cx="1219199" cy="799009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40D99304-BCE4-79EB-1A0A-5A8C615CD880}"/>
              </a:ext>
            </a:extLst>
          </p:cNvPr>
          <p:cNvGrpSpPr/>
          <p:nvPr/>
        </p:nvGrpSpPr>
        <p:grpSpPr>
          <a:xfrm>
            <a:off x="9783494" y="-103566"/>
            <a:ext cx="1189306" cy="1008320"/>
            <a:chOff x="1568892" y="3944679"/>
            <a:chExt cx="3107883" cy="2626242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A989602-F19D-3675-1785-48F3BB55C665}"/>
                </a:ext>
              </a:extLst>
            </p:cNvPr>
            <p:cNvSpPr/>
            <p:nvPr/>
          </p:nvSpPr>
          <p:spPr>
            <a:xfrm>
              <a:off x="1568892" y="3944679"/>
              <a:ext cx="3107883" cy="26262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 descr="Icon&#10;&#10;AI-generated content may be incorrect.">
              <a:extLst>
                <a:ext uri="{FF2B5EF4-FFF2-40B4-BE49-F238E27FC236}">
                  <a16:creationId xmlns:a16="http://schemas.microsoft.com/office/drawing/2014/main" id="{715D560A-C680-27E5-7F74-CCFF4AF86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r="7143"/>
            <a:stretch/>
          </p:blipFill>
          <p:spPr>
            <a:xfrm>
              <a:off x="1568892" y="4295395"/>
              <a:ext cx="3012848" cy="1825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536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5" grpId="0" animBg="1"/>
      <p:bldP spid="39" grpId="0" animBg="1"/>
      <p:bldP spid="38" grpId="0" animBg="1"/>
      <p:bldP spid="27" grpId="0"/>
      <p:bldP spid="31" grpId="0"/>
      <p:bldP spid="33" grpId="0"/>
      <p:bldP spid="34" grpId="0" animBg="1"/>
      <p:bldP spid="34" grpId="1" animBg="1"/>
      <p:bldP spid="37" grpId="0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19802-7C04-5447-B4A8-2CBE1B2A9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806" y="117859"/>
            <a:ext cx="8610600" cy="1293028"/>
          </a:xfrm>
        </p:spPr>
        <p:txBody>
          <a:bodyPr/>
          <a:lstStyle/>
          <a:p>
            <a:r>
              <a:rPr lang="en-US" dirty="0"/>
              <a:t>Status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6BFC42E-5FC5-5A26-8C37-CE1A091C22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4515606"/>
              </p:ext>
            </p:extLst>
          </p:nvPr>
        </p:nvGraphicFramePr>
        <p:xfrm>
          <a:off x="508000" y="1205207"/>
          <a:ext cx="11176000" cy="5464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5EE96B7E-BA5D-FF38-4101-0B264F75F9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521" y="4504714"/>
            <a:ext cx="429932" cy="4299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C28ECF-9D05-41BA-8257-9493AFA4FF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034" y="4070958"/>
            <a:ext cx="280022" cy="3270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70B801-2D49-1500-FBDC-71BE72609E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033" y="5301547"/>
            <a:ext cx="348131" cy="3481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EEB110-ADA0-FFEA-2A2D-1655927A03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0457" y="5173028"/>
            <a:ext cx="301413" cy="301413"/>
          </a:xfrm>
          <a:prstGeom prst="rect">
            <a:avLst/>
          </a:prstGeom>
        </p:spPr>
      </p:pic>
      <p:pic>
        <p:nvPicPr>
          <p:cNvPr id="9" name="Picture 8" descr="Shape&#10;&#10;AI-generated content may be incorrect.">
            <a:extLst>
              <a:ext uri="{FF2B5EF4-FFF2-40B4-BE49-F238E27FC236}">
                <a16:creationId xmlns:a16="http://schemas.microsoft.com/office/drawing/2014/main" id="{67679BF0-DD1E-CD3C-2850-031673F9E6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72800" y="1090"/>
            <a:ext cx="1219199" cy="79900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A099E55-DDEE-7E33-F2C7-BEF15D64401F}"/>
              </a:ext>
            </a:extLst>
          </p:cNvPr>
          <p:cNvGrpSpPr/>
          <p:nvPr/>
        </p:nvGrpSpPr>
        <p:grpSpPr>
          <a:xfrm>
            <a:off x="9783494" y="-103566"/>
            <a:ext cx="1189306" cy="1008320"/>
            <a:chOff x="1568892" y="3944679"/>
            <a:chExt cx="3107883" cy="262624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70EF84-FA7C-878F-A132-0650DF6B0AE0}"/>
                </a:ext>
              </a:extLst>
            </p:cNvPr>
            <p:cNvSpPr/>
            <p:nvPr/>
          </p:nvSpPr>
          <p:spPr>
            <a:xfrm>
              <a:off x="1568892" y="3944679"/>
              <a:ext cx="3107883" cy="26262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Icon&#10;&#10;AI-generated content may be incorrect.">
              <a:extLst>
                <a:ext uri="{FF2B5EF4-FFF2-40B4-BE49-F238E27FC236}">
                  <a16:creationId xmlns:a16="http://schemas.microsoft.com/office/drawing/2014/main" id="{62F5A2FF-25EF-A3E9-7AA5-9047D2784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r="7143"/>
            <a:stretch/>
          </p:blipFill>
          <p:spPr>
            <a:xfrm>
              <a:off x="1568892" y="4295395"/>
              <a:ext cx="3012848" cy="1825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8942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BDFADFB3-3D44-49A8-AE3B-A87C61607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912AE0-CAD9-4F8F-A2A2-BDF07D4ED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578EAA-10E9-977A-2027-C665CE712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7410" y="1803405"/>
            <a:ext cx="6132990" cy="18250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6000" dirty="0"/>
              <a:t>Configuring VCC</a:t>
            </a:r>
          </a:p>
        </p:txBody>
      </p:sp>
      <p:pic>
        <p:nvPicPr>
          <p:cNvPr id="6" name="Graphic 5" descr="Gears with solid fill">
            <a:extLst>
              <a:ext uri="{FF2B5EF4-FFF2-40B4-BE49-F238E27FC236}">
                <a16:creationId xmlns:a16="http://schemas.microsoft.com/office/drawing/2014/main" id="{1A1EFB61-4C8F-7EBF-3283-5F585088FB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44752" y="1801368"/>
            <a:ext cx="2660904" cy="266090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3B6577-C6E9-1A40-ED75-2B252A77A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87410" y="4452251"/>
            <a:ext cx="421805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/>
            <a:endParaRPr lang="en-US" altLang="en-US"/>
          </a:p>
        </p:txBody>
      </p:sp>
      <p:pic>
        <p:nvPicPr>
          <p:cNvPr id="7" name="Picture 6" descr="Shape&#10;&#10;AI-generated content may be incorrect.">
            <a:extLst>
              <a:ext uri="{FF2B5EF4-FFF2-40B4-BE49-F238E27FC236}">
                <a16:creationId xmlns:a16="http://schemas.microsoft.com/office/drawing/2014/main" id="{622F8CF8-7C8F-3EB2-F481-9C27A85340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2800" y="1090"/>
            <a:ext cx="1219199" cy="79900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37C300B-DA49-136E-8807-3D31373F8115}"/>
              </a:ext>
            </a:extLst>
          </p:cNvPr>
          <p:cNvGrpSpPr/>
          <p:nvPr/>
        </p:nvGrpSpPr>
        <p:grpSpPr>
          <a:xfrm>
            <a:off x="9783494" y="-103566"/>
            <a:ext cx="1189306" cy="1008320"/>
            <a:chOff x="1568892" y="3944679"/>
            <a:chExt cx="3107883" cy="262624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47697D-6F1C-D81E-3137-1F4CBF33AFE0}"/>
                </a:ext>
              </a:extLst>
            </p:cNvPr>
            <p:cNvSpPr/>
            <p:nvPr/>
          </p:nvSpPr>
          <p:spPr>
            <a:xfrm>
              <a:off x="1568892" y="3944679"/>
              <a:ext cx="3107883" cy="26262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Icon&#10;&#10;AI-generated content may be incorrect.">
              <a:extLst>
                <a:ext uri="{FF2B5EF4-FFF2-40B4-BE49-F238E27FC236}">
                  <a16:creationId xmlns:a16="http://schemas.microsoft.com/office/drawing/2014/main" id="{35E2078A-15CF-33FB-B9D0-1057ACE66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r="7143"/>
            <a:stretch/>
          </p:blipFill>
          <p:spPr>
            <a:xfrm>
              <a:off x="1568892" y="4295395"/>
              <a:ext cx="3012848" cy="1825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7633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80B1A-2A28-4F56-1798-F98A0D604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3867" y="764373"/>
            <a:ext cx="9134404" cy="1293028"/>
          </a:xfrm>
        </p:spPr>
        <p:txBody>
          <a:bodyPr>
            <a:normAutofit/>
          </a:bodyPr>
          <a:lstStyle/>
          <a:p>
            <a:r>
              <a:rPr lang="en-US" dirty="0"/>
              <a:t>USE CASE:</a:t>
            </a:r>
            <a:br>
              <a:rPr lang="en-US" dirty="0"/>
            </a:br>
            <a:r>
              <a:rPr lang="en-US" dirty="0"/>
              <a:t>Network Stations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2B1F3-B5F0-5522-C2DD-73F7DAC10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760" y="2194560"/>
            <a:ext cx="6018107" cy="4024125"/>
          </a:xfrm>
        </p:spPr>
        <p:txBody>
          <a:bodyPr>
            <a:normAutofit/>
          </a:bodyPr>
          <a:lstStyle/>
          <a:p>
            <a:r>
              <a:rPr lang="en-US" sz="1600" b="1" dirty="0" err="1"/>
              <a:t>vccmon</a:t>
            </a:r>
            <a:r>
              <a:rPr lang="en-US" sz="1600" b="1" dirty="0"/>
              <a:t> </a:t>
            </a:r>
            <a:r>
              <a:rPr lang="en-US" sz="1600" dirty="0"/>
              <a:t>monitoring Inbox and FS logs. </a:t>
            </a:r>
          </a:p>
          <a:p>
            <a:pPr lvl="1"/>
            <a:r>
              <a:rPr lang="en-US" sz="1600" dirty="0"/>
              <a:t>could be started manually or using </a:t>
            </a:r>
            <a:r>
              <a:rPr lang="en-US" sz="1600" dirty="0" err="1"/>
              <a:t>systemctl</a:t>
            </a:r>
            <a:r>
              <a:rPr lang="en-US" sz="1600" dirty="0"/>
              <a:t> service</a:t>
            </a:r>
          </a:p>
          <a:p>
            <a:pPr lvl="1"/>
            <a:r>
              <a:rPr lang="en-US" sz="1600" dirty="0"/>
              <a:t>Should run in the background</a:t>
            </a:r>
            <a:endParaRPr lang="en-US" sz="900" dirty="0"/>
          </a:p>
          <a:p>
            <a:r>
              <a:rPr lang="en-US" sz="1800" b="1" dirty="0" err="1"/>
              <a:t>vccns</a:t>
            </a:r>
            <a:r>
              <a:rPr lang="en-US" sz="1800" b="1" dirty="0"/>
              <a:t> </a:t>
            </a:r>
            <a:r>
              <a:rPr lang="en-US" sz="1800" dirty="0"/>
              <a:t>{action}</a:t>
            </a:r>
          </a:p>
          <a:p>
            <a:pPr lvl="1"/>
            <a:r>
              <a:rPr lang="en-US" sz="1800" dirty="0" err="1"/>
              <a:t>drudg</a:t>
            </a:r>
            <a:r>
              <a:rPr lang="en-US" sz="1800" dirty="0"/>
              <a:t> {session}: Run </a:t>
            </a:r>
            <a:r>
              <a:rPr lang="en-US" sz="1800" dirty="0" err="1"/>
              <a:t>drudg</a:t>
            </a:r>
            <a:r>
              <a:rPr lang="en-US" sz="1800" dirty="0"/>
              <a:t> on schedule for specified session</a:t>
            </a:r>
          </a:p>
          <a:p>
            <a:pPr lvl="1"/>
            <a:r>
              <a:rPr lang="en-US" sz="1800" dirty="0" err="1"/>
              <a:t>onoff</a:t>
            </a:r>
            <a:r>
              <a:rPr lang="en-US" sz="1800" dirty="0"/>
              <a:t> {</a:t>
            </a:r>
            <a:r>
              <a:rPr lang="en-US" sz="1800" dirty="0" err="1"/>
              <a:t>path_to_log</a:t>
            </a:r>
            <a:r>
              <a:rPr lang="en-US" sz="1800" dirty="0"/>
              <a:t>}: Extract </a:t>
            </a:r>
            <a:r>
              <a:rPr lang="en-US" sz="1800" dirty="0" err="1"/>
              <a:t>onoff</a:t>
            </a:r>
            <a:r>
              <a:rPr lang="en-US" sz="1800" dirty="0"/>
              <a:t> values from log and upload to VCC</a:t>
            </a:r>
          </a:p>
          <a:p>
            <a:pPr lvl="1"/>
            <a:r>
              <a:rPr lang="en-US" sz="1800" dirty="0"/>
              <a:t>log {session}: Upload log for specified session.</a:t>
            </a:r>
          </a:p>
          <a:p>
            <a:pPr lvl="1"/>
            <a:r>
              <a:rPr lang="en-US" sz="1800" dirty="0" err="1"/>
              <a:t>skd|vex|prc</a:t>
            </a:r>
            <a:r>
              <a:rPr lang="en-US" sz="1800" dirty="0"/>
              <a:t> {session}: Retrieve </a:t>
            </a:r>
            <a:r>
              <a:rPr lang="en-US" sz="1800" dirty="0" err="1"/>
              <a:t>skd</a:t>
            </a:r>
            <a:r>
              <a:rPr lang="en-US" sz="1800" dirty="0"/>
              <a:t>, vex or </a:t>
            </a:r>
            <a:r>
              <a:rPr lang="en-US" sz="1800" dirty="0" err="1"/>
              <a:t>prc</a:t>
            </a:r>
            <a:r>
              <a:rPr lang="en-US" sz="1800" dirty="0"/>
              <a:t> files for specific session.</a:t>
            </a:r>
          </a:p>
          <a:p>
            <a:pPr lvl="1"/>
            <a:r>
              <a:rPr lang="en-US" sz="1800" dirty="0"/>
              <a:t>No action will display upcoming sessions for your station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81A039-D5FB-6FD0-770E-6EA4C7A35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</p:spPr>
        <p:txBody>
          <a:bodyPr>
            <a:normAutofit/>
          </a:bodyPr>
          <a:lstStyle/>
          <a:p>
            <a:endParaRPr lang="en-US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D9965D-1847-FB10-063C-C5C6F5F71CE3}"/>
              </a:ext>
            </a:extLst>
          </p:cNvPr>
          <p:cNvSpPr txBox="1"/>
          <p:nvPr/>
        </p:nvSpPr>
        <p:spPr>
          <a:xfrm>
            <a:off x="7452360" y="2576692"/>
            <a:ext cx="454772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inbox </a:t>
            </a:r>
            <a:r>
              <a:rPr lang="en-US" sz="2000" dirty="0"/>
              <a:t>{code} Monitor inbox for specified group</a:t>
            </a: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downtime</a:t>
            </a:r>
            <a:r>
              <a:rPr lang="en-US" sz="2000" dirty="0"/>
              <a:t> inform IVS that station could be down for specific period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urgent</a:t>
            </a:r>
            <a:r>
              <a:rPr lang="en-US" sz="2000" dirty="0"/>
              <a:t> Inform IVS of any urgent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dashboard</a:t>
            </a:r>
            <a:r>
              <a:rPr lang="en-US" sz="2000" dirty="0"/>
              <a:t> {session} Run dashboard for specified session</a:t>
            </a:r>
          </a:p>
        </p:txBody>
      </p:sp>
      <p:pic>
        <p:nvPicPr>
          <p:cNvPr id="6" name="Picture 5" descr="Shape&#10;&#10;AI-generated content may be incorrect.">
            <a:extLst>
              <a:ext uri="{FF2B5EF4-FFF2-40B4-BE49-F238E27FC236}">
                <a16:creationId xmlns:a16="http://schemas.microsoft.com/office/drawing/2014/main" id="{B27585B0-1E13-DF43-5531-B1B6A0E10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0" y="1090"/>
            <a:ext cx="1219199" cy="79900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DCD62FA-3A3E-6D06-9A05-212E564D7A69}"/>
              </a:ext>
            </a:extLst>
          </p:cNvPr>
          <p:cNvGrpSpPr/>
          <p:nvPr/>
        </p:nvGrpSpPr>
        <p:grpSpPr>
          <a:xfrm>
            <a:off x="9783494" y="-103566"/>
            <a:ext cx="1189306" cy="1008320"/>
            <a:chOff x="1568892" y="3944679"/>
            <a:chExt cx="3107883" cy="262624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79E2B62-C3A9-37EE-F403-E9B5C8130F46}"/>
                </a:ext>
              </a:extLst>
            </p:cNvPr>
            <p:cNvSpPr/>
            <p:nvPr/>
          </p:nvSpPr>
          <p:spPr>
            <a:xfrm>
              <a:off x="1568892" y="3944679"/>
              <a:ext cx="3107883" cy="26262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Icon&#10;&#10;AI-generated content may be incorrect.">
              <a:extLst>
                <a:ext uri="{FF2B5EF4-FFF2-40B4-BE49-F238E27FC236}">
                  <a16:creationId xmlns:a16="http://schemas.microsoft.com/office/drawing/2014/main" id="{17673071-C52E-7E13-F7B4-179EF38DE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7143"/>
            <a:stretch/>
          </p:blipFill>
          <p:spPr>
            <a:xfrm>
              <a:off x="1568892" y="4295395"/>
              <a:ext cx="3012848" cy="1825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5789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0DFF1-855F-B43F-3309-7CBF37CB4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E3623-55D3-6099-F487-8A9ADB15D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939" y="2031625"/>
            <a:ext cx="11176000" cy="5454869"/>
          </a:xfrm>
        </p:spPr>
        <p:txBody>
          <a:bodyPr>
            <a:normAutofit/>
          </a:bodyPr>
          <a:lstStyle/>
          <a:p>
            <a:r>
              <a:rPr lang="en-US" sz="2400" b="1" dirty="0" err="1"/>
              <a:t>vcc</a:t>
            </a:r>
            <a:r>
              <a:rPr lang="en-US" sz="2400" dirty="0"/>
              <a:t> {</a:t>
            </a:r>
            <a:r>
              <a:rPr lang="en-US" sz="2400" dirty="0" err="1"/>
              <a:t>None|int|std</a:t>
            </a:r>
            <a:r>
              <a:rPr lang="en-US" sz="2400" dirty="0"/>
              <a:t>} {Station code}</a:t>
            </a:r>
          </a:p>
          <a:p>
            <a:pPr lvl="1"/>
            <a:r>
              <a:rPr lang="en-US" dirty="0"/>
              <a:t>List upcoming sessions (all, intensive or standard 24H)</a:t>
            </a:r>
          </a:p>
          <a:p>
            <a:r>
              <a:rPr lang="en-US" sz="2400" b="1" dirty="0" err="1"/>
              <a:t>vcc</a:t>
            </a:r>
            <a:r>
              <a:rPr lang="en-US" sz="2400" b="1" dirty="0"/>
              <a:t> sked </a:t>
            </a:r>
            <a:r>
              <a:rPr lang="en-US" sz="2400" dirty="0"/>
              <a:t>{</a:t>
            </a:r>
            <a:r>
              <a:rPr lang="en-US" sz="2400" dirty="0" err="1"/>
              <a:t>skd</a:t>
            </a:r>
            <a:r>
              <a:rPr lang="en-US" sz="2400" dirty="0"/>
              <a:t>} {vex} {txt}</a:t>
            </a:r>
          </a:p>
          <a:p>
            <a:pPr lvl="1"/>
            <a:r>
              <a:rPr lang="en-US" dirty="0"/>
              <a:t>Upload schedule files </a:t>
            </a:r>
            <a:r>
              <a:rPr lang="en-US" dirty="0" err="1"/>
              <a:t>skd</a:t>
            </a:r>
            <a:r>
              <a:rPr lang="en-US" dirty="0"/>
              <a:t>, vex and txt. Only executed by Operations Center (OC)</a:t>
            </a:r>
          </a:p>
          <a:p>
            <a:r>
              <a:rPr lang="en-US" sz="2400" b="1" dirty="0"/>
              <a:t>master</a:t>
            </a:r>
            <a:r>
              <a:rPr lang="en-US" sz="2400" dirty="0"/>
              <a:t> {</a:t>
            </a:r>
            <a:r>
              <a:rPr lang="en-US" sz="2400" dirty="0" err="1"/>
              <a:t>session|master</a:t>
            </a:r>
            <a:r>
              <a:rPr lang="en-US" sz="2400" dirty="0"/>
              <a:t>}</a:t>
            </a:r>
          </a:p>
          <a:p>
            <a:pPr lvl="1"/>
            <a:r>
              <a:rPr lang="en-US" dirty="0"/>
              <a:t>Used by Coordinating Center (CC) to update master schedule</a:t>
            </a:r>
          </a:p>
          <a:p>
            <a:r>
              <a:rPr lang="en-US" sz="2400" b="1" dirty="0"/>
              <a:t>downtime</a:t>
            </a:r>
            <a:r>
              <a:rPr lang="en-US" sz="2400" dirty="0"/>
              <a:t> {station}</a:t>
            </a:r>
          </a:p>
          <a:p>
            <a:pPr lvl="1"/>
            <a:r>
              <a:rPr lang="en-US" dirty="0"/>
              <a:t>Used by CC to inform downtime for station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F1D5E6-EE6E-F66D-BF05-198F660D9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" name="Picture 5" descr="Shape&#10;&#10;AI-generated content may be incorrect.">
            <a:extLst>
              <a:ext uri="{FF2B5EF4-FFF2-40B4-BE49-F238E27FC236}">
                <a16:creationId xmlns:a16="http://schemas.microsoft.com/office/drawing/2014/main" id="{D4DBDECD-6E45-D2C6-7B84-BF194386E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0" y="1090"/>
            <a:ext cx="1219199" cy="79900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5617399-0AF4-C4E9-A087-42C1D2AE5817}"/>
              </a:ext>
            </a:extLst>
          </p:cNvPr>
          <p:cNvGrpSpPr/>
          <p:nvPr/>
        </p:nvGrpSpPr>
        <p:grpSpPr>
          <a:xfrm>
            <a:off x="9783494" y="-103566"/>
            <a:ext cx="1189306" cy="1008320"/>
            <a:chOff x="1568892" y="3944679"/>
            <a:chExt cx="3107883" cy="262624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CBBCDBE-4A51-90A8-0F8F-112CB4A1CB5E}"/>
                </a:ext>
              </a:extLst>
            </p:cNvPr>
            <p:cNvSpPr/>
            <p:nvPr/>
          </p:nvSpPr>
          <p:spPr>
            <a:xfrm>
              <a:off x="1568892" y="3944679"/>
              <a:ext cx="3107883" cy="26262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Icon&#10;&#10;AI-generated content may be incorrect.">
              <a:extLst>
                <a:ext uri="{FF2B5EF4-FFF2-40B4-BE49-F238E27FC236}">
                  <a16:creationId xmlns:a16="http://schemas.microsoft.com/office/drawing/2014/main" id="{BB3125FE-E361-6389-BF10-01BED8335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7143"/>
            <a:stretch/>
          </p:blipFill>
          <p:spPr>
            <a:xfrm>
              <a:off x="1568892" y="4295395"/>
              <a:ext cx="3012848" cy="1825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32647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48224-C464-533D-D359-6F4D26082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60" y="764373"/>
            <a:ext cx="6832600" cy="1293028"/>
          </a:xfrm>
        </p:spPr>
        <p:txBody>
          <a:bodyPr>
            <a:normAutofit/>
          </a:bodyPr>
          <a:lstStyle/>
          <a:p>
            <a:r>
              <a:rPr lang="en-US" dirty="0"/>
              <a:t>VCC - Friend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1724B-D642-2DE7-DE2C-37F5F3EED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760" y="2194560"/>
            <a:ext cx="6832600" cy="4024125"/>
          </a:xfrm>
        </p:spPr>
        <p:txBody>
          <a:bodyPr>
            <a:normAutofit/>
          </a:bodyPr>
          <a:lstStyle/>
          <a:p>
            <a:r>
              <a:rPr lang="en-US" dirty="0"/>
              <a:t>Anybody can request that messages sent to a specific IVS component could be sent to their email or cell phone.</a:t>
            </a:r>
          </a:p>
          <a:p>
            <a:pPr lvl="1"/>
            <a:r>
              <a:rPr lang="en-US" dirty="0">
                <a:hlinkClick r:id="rId3"/>
              </a:rPr>
              <a:t>somebody@email.com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1234567890@provider.com</a:t>
            </a:r>
            <a:endParaRPr lang="en-US" dirty="0"/>
          </a:p>
          <a:p>
            <a:endParaRPr lang="en-US" dirty="0"/>
          </a:p>
          <a:p>
            <a:r>
              <a:rPr lang="en-US" dirty="0"/>
              <a:t>Send request to </a:t>
            </a:r>
          </a:p>
          <a:p>
            <a:pPr lvl="1"/>
            <a:r>
              <a:rPr lang="en-US" dirty="0">
                <a:hlinkClick r:id="rId5"/>
              </a:rPr>
              <a:t>gonenc.mogol@nviinc.com</a:t>
            </a:r>
            <a:endParaRPr lang="en-US" dirty="0"/>
          </a:p>
          <a:p>
            <a:pPr lvl="1"/>
            <a:r>
              <a:rPr lang="en-US" dirty="0" err="1"/>
              <a:t>mario.berube@nviinc.com</a:t>
            </a:r>
            <a:endParaRPr lang="en-US" dirty="0"/>
          </a:p>
          <a:p>
            <a:pPr marL="344487" lvl="1" indent="0">
              <a:buNone/>
            </a:pPr>
            <a:endParaRPr lang="en-US" dirty="0"/>
          </a:p>
          <a:p>
            <a:pPr marL="0" indent="-4763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 descr="Graphical user interface, text, application&#10;&#10;AI-generated content may be incorrect.">
            <a:extLst>
              <a:ext uri="{FF2B5EF4-FFF2-40B4-BE49-F238E27FC236}">
                <a16:creationId xmlns:a16="http://schemas.microsoft.com/office/drawing/2014/main" id="{D946D953-73DC-885F-4442-C519A21BFF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0540" y="1039408"/>
            <a:ext cx="2531058" cy="5472559"/>
          </a:xfrm>
          <a:prstGeom prst="rect">
            <a:avLst/>
          </a:prstGeom>
        </p:spPr>
      </p:pic>
      <p:pic>
        <p:nvPicPr>
          <p:cNvPr id="6" name="Picture 5" descr="Shape&#10;&#10;AI-generated content may be incorrect.">
            <a:extLst>
              <a:ext uri="{FF2B5EF4-FFF2-40B4-BE49-F238E27FC236}">
                <a16:creationId xmlns:a16="http://schemas.microsoft.com/office/drawing/2014/main" id="{BD8DB67D-0F98-5804-5325-061BE42D97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72800" y="1090"/>
            <a:ext cx="1219199" cy="79900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B091932-F63E-CB62-0356-A5C3C33AADC7}"/>
              </a:ext>
            </a:extLst>
          </p:cNvPr>
          <p:cNvGrpSpPr/>
          <p:nvPr/>
        </p:nvGrpSpPr>
        <p:grpSpPr>
          <a:xfrm>
            <a:off x="9783494" y="-103566"/>
            <a:ext cx="1189306" cy="1008320"/>
            <a:chOff x="1568892" y="3944679"/>
            <a:chExt cx="3107883" cy="262624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E176C12-4C61-21F9-3C92-9467BBE8F6EC}"/>
                </a:ext>
              </a:extLst>
            </p:cNvPr>
            <p:cNvSpPr/>
            <p:nvPr/>
          </p:nvSpPr>
          <p:spPr>
            <a:xfrm>
              <a:off x="1568892" y="3944679"/>
              <a:ext cx="3107883" cy="26262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Icon&#10;&#10;AI-generated content may be incorrect.">
              <a:extLst>
                <a:ext uri="{FF2B5EF4-FFF2-40B4-BE49-F238E27FC236}">
                  <a16:creationId xmlns:a16="http://schemas.microsoft.com/office/drawing/2014/main" id="{20D44F41-FE5D-71C4-A9E8-032046CD6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r="7143"/>
            <a:stretch/>
          </p:blipFill>
          <p:spPr>
            <a:xfrm>
              <a:off x="1568892" y="4295395"/>
              <a:ext cx="3012848" cy="1825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554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DFADFB3-3D44-49A8-AE3B-A87C61607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B912AE0-CAD9-4F8F-A2A2-BDF07D4ED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A94F21-EA1A-3F4E-8FC5-C2081191D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7410" y="1803405"/>
            <a:ext cx="6132990" cy="18250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6000"/>
              <a:t>VCC– DEMO</a:t>
            </a:r>
          </a:p>
        </p:txBody>
      </p:sp>
      <p:pic>
        <p:nvPicPr>
          <p:cNvPr id="8" name="Graphic 7" descr="Presentation with media with solid fill">
            <a:extLst>
              <a:ext uri="{FF2B5EF4-FFF2-40B4-BE49-F238E27FC236}">
                <a16:creationId xmlns:a16="http://schemas.microsoft.com/office/drawing/2014/main" id="{D68AAD4E-0FEE-2F09-D5C6-36E104BB51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44752" y="1801368"/>
            <a:ext cx="2660904" cy="2660904"/>
          </a:xfrm>
          <a:prstGeom prst="rect">
            <a:avLst/>
          </a:prstGeom>
        </p:spPr>
      </p:pic>
      <p:pic>
        <p:nvPicPr>
          <p:cNvPr id="4" name="Picture 3" descr="Shape&#10;&#10;AI-generated content may be incorrect.">
            <a:extLst>
              <a:ext uri="{FF2B5EF4-FFF2-40B4-BE49-F238E27FC236}">
                <a16:creationId xmlns:a16="http://schemas.microsoft.com/office/drawing/2014/main" id="{815DA909-79D5-E8A6-CBB3-7795909340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72800" y="1090"/>
            <a:ext cx="1219199" cy="79900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84941A9-D4A8-2FD8-BBB7-BFCBD7F628A9}"/>
              </a:ext>
            </a:extLst>
          </p:cNvPr>
          <p:cNvGrpSpPr/>
          <p:nvPr/>
        </p:nvGrpSpPr>
        <p:grpSpPr>
          <a:xfrm>
            <a:off x="9783494" y="-103566"/>
            <a:ext cx="1189306" cy="1008320"/>
            <a:chOff x="1568892" y="3944679"/>
            <a:chExt cx="3107883" cy="262624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FCD9606-8181-CC36-5331-2ADA1CE112EF}"/>
                </a:ext>
              </a:extLst>
            </p:cNvPr>
            <p:cNvSpPr/>
            <p:nvPr/>
          </p:nvSpPr>
          <p:spPr>
            <a:xfrm>
              <a:off x="1568892" y="3944679"/>
              <a:ext cx="3107883" cy="26262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Icon&#10;&#10;AI-generated content may be incorrect.">
              <a:extLst>
                <a:ext uri="{FF2B5EF4-FFF2-40B4-BE49-F238E27FC236}">
                  <a16:creationId xmlns:a16="http://schemas.microsoft.com/office/drawing/2014/main" id="{21E80CBC-A24C-D64C-8E39-109C84030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r="7143"/>
            <a:stretch/>
          </p:blipFill>
          <p:spPr>
            <a:xfrm>
              <a:off x="1568892" y="4295395"/>
              <a:ext cx="3012848" cy="1825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6735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ounded Rectangle 14">
            <a:extLst>
              <a:ext uri="{FF2B5EF4-FFF2-40B4-BE49-F238E27FC236}">
                <a16:creationId xmlns:a16="http://schemas.microsoft.com/office/drawing/2014/main" id="{843DD86A-8FAA-443F-9211-42A2AE8A7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0"/>
            <a:ext cx="7555992" cy="6858000"/>
          </a:xfrm>
          <a:prstGeom prst="roundRect">
            <a:avLst>
              <a:gd name="adj" fmla="val 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A13AAE-18EB-4BDF-BAF7-F2F97B8D0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5C1B21-B0DB-4206-99EE-C13D67038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5"/>
          <a:stretch/>
        </p:blipFill>
        <p:spPr>
          <a:xfrm>
            <a:off x="0" y="0"/>
            <a:ext cx="4636008" cy="14414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261589-06E9-4B7C-A8F1-26648507B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5"/>
          <a:stretch/>
        </p:blipFill>
        <p:spPr>
          <a:xfrm>
            <a:off x="0" y="4375150"/>
            <a:ext cx="4636008" cy="2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9A7153-B9B0-004C-802E-DFE5EBAA4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66163"/>
            <a:ext cx="3306744" cy="514837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Agenda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2032B627-DEF9-6DD3-04B4-94588AB6F7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0497056"/>
              </p:ext>
            </p:extLst>
          </p:nvPr>
        </p:nvGraphicFramePr>
        <p:xfrm>
          <a:off x="5279472" y="746125"/>
          <a:ext cx="6290226" cy="5447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Picture 4" descr="Shape&#10;&#10;AI-generated content may be incorrect.">
            <a:extLst>
              <a:ext uri="{FF2B5EF4-FFF2-40B4-BE49-F238E27FC236}">
                <a16:creationId xmlns:a16="http://schemas.microsoft.com/office/drawing/2014/main" id="{B8E4F5B0-B317-FFC0-0BCE-11F7F807CE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72800" y="1090"/>
            <a:ext cx="1219199" cy="79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197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8E41B83-C09C-4859-AB94-511A2C0BB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9E05C4E-6F76-43EC-9537-2BA7871BB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4F9274-F4CE-6E4C-BFE0-03DB83693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3"/>
            <a:ext cx="3977639" cy="1600200"/>
          </a:xfrm>
        </p:spPr>
        <p:txBody>
          <a:bodyPr anchor="b">
            <a:normAutofit/>
          </a:bodyPr>
          <a:lstStyle/>
          <a:p>
            <a:pPr algn="l"/>
            <a:r>
              <a:rPr lang="en-US" sz="3200" dirty="0"/>
              <a:t>Current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D9F76-DAA2-4F48-B9C0-0ED98A95F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364573"/>
            <a:ext cx="3977639" cy="3854112"/>
          </a:xfrm>
        </p:spPr>
        <p:txBody>
          <a:bodyPr>
            <a:normAutofit/>
          </a:bodyPr>
          <a:lstStyle/>
          <a:p>
            <a:r>
              <a:rPr lang="en-US" sz="2000" dirty="0"/>
              <a:t>Emails (IVS mail exploders)</a:t>
            </a:r>
          </a:p>
          <a:p>
            <a:pPr lvl="1"/>
            <a:r>
              <a:rPr lang="en-US" dirty="0"/>
              <a:t>Need human to extract information</a:t>
            </a:r>
          </a:p>
          <a:p>
            <a:pPr lvl="1"/>
            <a:r>
              <a:rPr lang="en-US" dirty="0"/>
              <a:t>Unknown if message reach target audience</a:t>
            </a:r>
          </a:p>
          <a:p>
            <a:pPr lvl="1"/>
            <a:r>
              <a:rPr lang="en-US" dirty="0"/>
              <a:t>Limited automation</a:t>
            </a:r>
          </a:p>
          <a:p>
            <a:r>
              <a:rPr lang="en-US" sz="2000" dirty="0"/>
              <a:t>Data archiving system and web pages</a:t>
            </a:r>
          </a:p>
          <a:p>
            <a:pPr lvl="1"/>
            <a:r>
              <a:rPr lang="en-US" dirty="0"/>
              <a:t>Synchronization issues</a:t>
            </a:r>
          </a:p>
          <a:p>
            <a:pPr lvl="1"/>
            <a:r>
              <a:rPr lang="en-US" dirty="0"/>
              <a:t>Low traceability</a:t>
            </a:r>
          </a:p>
          <a:p>
            <a:pPr lvl="1"/>
            <a:r>
              <a:rPr lang="en-US" dirty="0"/>
              <a:t>Limited automation</a:t>
            </a:r>
            <a:endParaRPr lang="en-US" sz="1600" dirty="0"/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5FD2448-A69E-14A8-D696-C0ED684E15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038" r="20405" b="2"/>
          <a:stretch/>
        </p:blipFill>
        <p:spPr>
          <a:xfrm>
            <a:off x="4972699" y="1045618"/>
            <a:ext cx="6175947" cy="5173066"/>
          </a:xfrm>
          <a:prstGeom prst="rect">
            <a:avLst/>
          </a:prstGeom>
        </p:spPr>
      </p:pic>
      <p:pic>
        <p:nvPicPr>
          <p:cNvPr id="7" name="Picture 6" descr="Shape&#10;&#10;AI-generated content may be incorrect.">
            <a:extLst>
              <a:ext uri="{FF2B5EF4-FFF2-40B4-BE49-F238E27FC236}">
                <a16:creationId xmlns:a16="http://schemas.microsoft.com/office/drawing/2014/main" id="{8D6A5402-A35C-138A-2B5D-C1DC497FA2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800" y="1090"/>
            <a:ext cx="1219199" cy="79900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BC2C61A-0E85-3F0C-D6F4-6C936D70754D}"/>
              </a:ext>
            </a:extLst>
          </p:cNvPr>
          <p:cNvGrpSpPr/>
          <p:nvPr/>
        </p:nvGrpSpPr>
        <p:grpSpPr>
          <a:xfrm>
            <a:off x="9783494" y="-103566"/>
            <a:ext cx="1189306" cy="1008320"/>
            <a:chOff x="1568892" y="3944679"/>
            <a:chExt cx="3107883" cy="262624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68B31B1-3DE1-2138-2B6B-22579DA5BAF0}"/>
                </a:ext>
              </a:extLst>
            </p:cNvPr>
            <p:cNvSpPr/>
            <p:nvPr/>
          </p:nvSpPr>
          <p:spPr>
            <a:xfrm>
              <a:off x="1568892" y="3944679"/>
              <a:ext cx="3107883" cy="26262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Icon&#10;&#10;AI-generated content may be incorrect.">
              <a:extLst>
                <a:ext uri="{FF2B5EF4-FFF2-40B4-BE49-F238E27FC236}">
                  <a16:creationId xmlns:a16="http://schemas.microsoft.com/office/drawing/2014/main" id="{743540A0-B894-330B-68A7-190D73B28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7143"/>
            <a:stretch/>
          </p:blipFill>
          <p:spPr>
            <a:xfrm>
              <a:off x="1568892" y="4295395"/>
              <a:ext cx="3012848" cy="1825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2193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Female Profile with solid fill">
            <a:extLst>
              <a:ext uri="{FF2B5EF4-FFF2-40B4-BE49-F238E27FC236}">
                <a16:creationId xmlns:a16="http://schemas.microsoft.com/office/drawing/2014/main" id="{8BBD6C56-F591-92EC-7990-E0EB790D0D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4956" y="4420572"/>
            <a:ext cx="914400" cy="9144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858488-5073-7F8E-F011-46660A88B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7" name="Content Placeholder 5" descr="Female Profile with solid fill">
            <a:extLst>
              <a:ext uri="{FF2B5EF4-FFF2-40B4-BE49-F238E27FC236}">
                <a16:creationId xmlns:a16="http://schemas.microsoft.com/office/drawing/2014/main" id="{AA634C70-CF0E-55C8-9657-4EF099E081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27201" y="4420572"/>
            <a:ext cx="914400" cy="914400"/>
          </a:xfrm>
          <a:prstGeom prst="rect">
            <a:avLst/>
          </a:prstGeom>
        </p:spPr>
      </p:pic>
      <p:pic>
        <p:nvPicPr>
          <p:cNvPr id="9" name="Graphic 8" descr="Computer with solid fill">
            <a:extLst>
              <a:ext uri="{FF2B5EF4-FFF2-40B4-BE49-F238E27FC236}">
                <a16:creationId xmlns:a16="http://schemas.microsoft.com/office/drawing/2014/main" id="{BE61BA26-329B-C90A-C285-FFC91D5A89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35879" y="3033891"/>
            <a:ext cx="914400" cy="914400"/>
          </a:xfrm>
          <a:prstGeom prst="rect">
            <a:avLst/>
          </a:prstGeom>
        </p:spPr>
      </p:pic>
      <p:pic>
        <p:nvPicPr>
          <p:cNvPr id="10" name="Graphic 9" descr="Computer with solid fill">
            <a:extLst>
              <a:ext uri="{FF2B5EF4-FFF2-40B4-BE49-F238E27FC236}">
                <a16:creationId xmlns:a16="http://schemas.microsoft.com/office/drawing/2014/main" id="{E39B1EFB-1AA3-D8E3-0622-0C37E51043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9842" y="3094670"/>
            <a:ext cx="914400" cy="914400"/>
          </a:xfrm>
          <a:prstGeom prst="rect">
            <a:avLst/>
          </a:prstGeom>
        </p:spPr>
      </p:pic>
      <p:pic>
        <p:nvPicPr>
          <p:cNvPr id="13" name="Graphic 12" descr="Computer with solid fill">
            <a:extLst>
              <a:ext uri="{FF2B5EF4-FFF2-40B4-BE49-F238E27FC236}">
                <a16:creationId xmlns:a16="http://schemas.microsoft.com/office/drawing/2014/main" id="{45628EE2-9A9A-C659-A71F-40EFA33C50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87758" y="3048004"/>
            <a:ext cx="914400" cy="914400"/>
          </a:xfrm>
          <a:prstGeom prst="rect">
            <a:avLst/>
          </a:prstGeom>
        </p:spPr>
      </p:pic>
      <p:pic>
        <p:nvPicPr>
          <p:cNvPr id="14" name="Graphic 13" descr="Computer with solid fill">
            <a:extLst>
              <a:ext uri="{FF2B5EF4-FFF2-40B4-BE49-F238E27FC236}">
                <a16:creationId xmlns:a16="http://schemas.microsoft.com/office/drawing/2014/main" id="{771E68DC-D42D-5E4B-678F-1F3D89995E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05892" y="3143092"/>
            <a:ext cx="914400" cy="9144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9CB6847-50E8-BD2F-B801-B1BE081BAEC3}"/>
              </a:ext>
            </a:extLst>
          </p:cNvPr>
          <p:cNvCxnSpPr>
            <a:cxnSpLocks/>
          </p:cNvCxnSpPr>
          <p:nvPr/>
        </p:nvCxnSpPr>
        <p:spPr>
          <a:xfrm>
            <a:off x="1047042" y="4009070"/>
            <a:ext cx="680159" cy="83386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982B254-29B0-F812-806D-02FD90B1312A}"/>
              </a:ext>
            </a:extLst>
          </p:cNvPr>
          <p:cNvCxnSpPr>
            <a:cxnSpLocks/>
          </p:cNvCxnSpPr>
          <p:nvPr/>
        </p:nvCxnSpPr>
        <p:spPr>
          <a:xfrm flipH="1">
            <a:off x="4447823" y="3948291"/>
            <a:ext cx="656871" cy="92948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FB79CB5-7DF1-CCF9-6EC8-F972A568A84E}"/>
              </a:ext>
            </a:extLst>
          </p:cNvPr>
          <p:cNvCxnSpPr>
            <a:cxnSpLocks/>
          </p:cNvCxnSpPr>
          <p:nvPr/>
        </p:nvCxnSpPr>
        <p:spPr>
          <a:xfrm>
            <a:off x="8177392" y="4057492"/>
            <a:ext cx="734340" cy="60482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2EFE8E8-B66E-BEC3-29CF-6315FC3E4830}"/>
              </a:ext>
            </a:extLst>
          </p:cNvPr>
          <p:cNvCxnSpPr>
            <a:cxnSpLocks/>
          </p:cNvCxnSpPr>
          <p:nvPr/>
        </p:nvCxnSpPr>
        <p:spPr>
          <a:xfrm>
            <a:off x="2587979" y="4933247"/>
            <a:ext cx="98213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le 1">
            <a:extLst>
              <a:ext uri="{FF2B5EF4-FFF2-40B4-BE49-F238E27FC236}">
                <a16:creationId xmlns:a16="http://schemas.microsoft.com/office/drawing/2014/main" id="{007B2DA0-245D-88C0-7A44-08119C176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818" y="764373"/>
            <a:ext cx="3977639" cy="1600200"/>
          </a:xfrm>
        </p:spPr>
        <p:txBody>
          <a:bodyPr anchor="b">
            <a:normAutofit/>
          </a:bodyPr>
          <a:lstStyle/>
          <a:p>
            <a:pPr algn="l"/>
            <a:r>
              <a:rPr lang="en-US" sz="3200" dirty="0"/>
              <a:t>Current method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1FB93145-DF78-BDD3-33DA-BCFDEEC7EAC2}"/>
              </a:ext>
            </a:extLst>
          </p:cNvPr>
          <p:cNvSpPr txBox="1">
            <a:spLocks/>
          </p:cNvSpPr>
          <p:nvPr/>
        </p:nvSpPr>
        <p:spPr>
          <a:xfrm>
            <a:off x="7577667" y="1545440"/>
            <a:ext cx="3977639" cy="8427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VCC</a:t>
            </a:r>
          </a:p>
        </p:txBody>
      </p:sp>
      <p:pic>
        <p:nvPicPr>
          <p:cNvPr id="39" name="Graphic 38" descr="Computer with solid fill">
            <a:extLst>
              <a:ext uri="{FF2B5EF4-FFF2-40B4-BE49-F238E27FC236}">
                <a16:creationId xmlns:a16="http://schemas.microsoft.com/office/drawing/2014/main" id="{21FEC31B-7C02-6DFA-7A13-C52D405DEA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03640" y="4360339"/>
            <a:ext cx="914400" cy="914400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DDD7974-ACFF-C1FB-C186-808278782490}"/>
              </a:ext>
            </a:extLst>
          </p:cNvPr>
          <p:cNvCxnSpPr>
            <a:cxnSpLocks/>
          </p:cNvCxnSpPr>
          <p:nvPr/>
        </p:nvCxnSpPr>
        <p:spPr>
          <a:xfrm flipH="1">
            <a:off x="10198659" y="3948291"/>
            <a:ext cx="657870" cy="6886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17A82E0-995B-541F-C2C6-D0303D03F30E}"/>
              </a:ext>
            </a:extLst>
          </p:cNvPr>
          <p:cNvGrpSpPr/>
          <p:nvPr/>
        </p:nvGrpSpPr>
        <p:grpSpPr>
          <a:xfrm>
            <a:off x="9859694" y="-103566"/>
            <a:ext cx="1189306" cy="1008320"/>
            <a:chOff x="1568892" y="3944679"/>
            <a:chExt cx="3107883" cy="262624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72F7395-2AFC-8BC0-48E5-FC3D5A4D14DE}"/>
                </a:ext>
              </a:extLst>
            </p:cNvPr>
            <p:cNvSpPr/>
            <p:nvPr/>
          </p:nvSpPr>
          <p:spPr>
            <a:xfrm>
              <a:off x="1568892" y="3944679"/>
              <a:ext cx="3107883" cy="26262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Icon&#10;&#10;AI-generated content may be incorrect.">
              <a:extLst>
                <a:ext uri="{FF2B5EF4-FFF2-40B4-BE49-F238E27FC236}">
                  <a16:creationId xmlns:a16="http://schemas.microsoft.com/office/drawing/2014/main" id="{29BD36D1-B880-26B4-0315-95AC3C611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r="7143"/>
            <a:stretch/>
          </p:blipFill>
          <p:spPr>
            <a:xfrm>
              <a:off x="1568892" y="4295395"/>
              <a:ext cx="3012848" cy="1825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1312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7B1ABBE-2A7C-4B61-9A16-C0D68A9CC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628F65-33CE-4216-8D8E-9B0CE8B989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AF84E8-9EE2-5F4C-AE45-5D6BBE07B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4753466" cy="1293028"/>
          </a:xfrm>
        </p:spPr>
        <p:txBody>
          <a:bodyPr>
            <a:normAutofit/>
          </a:bodyPr>
          <a:lstStyle/>
          <a:p>
            <a:r>
              <a:rPr lang="en-US" sz="2800" dirty="0"/>
              <a:t>VLBI Communications Center (VCC)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63CC0-C626-9F4E-B938-69D683E9F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94560"/>
            <a:ext cx="4753466" cy="4024125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Machine-to-machine data exchange</a:t>
            </a:r>
          </a:p>
          <a:p>
            <a:r>
              <a:rPr lang="en-US" sz="2400" dirty="0"/>
              <a:t>Fully automated</a:t>
            </a:r>
          </a:p>
          <a:p>
            <a:r>
              <a:rPr lang="en-US" sz="2400" dirty="0"/>
              <a:t>Near real-time two-way communication</a:t>
            </a:r>
          </a:p>
          <a:p>
            <a:r>
              <a:rPr lang="en-US" sz="2400" dirty="0"/>
              <a:t>Traceability of data/information exchange</a:t>
            </a:r>
          </a:p>
          <a:p>
            <a:r>
              <a:rPr lang="en-US" sz="2400" dirty="0"/>
              <a:t>Secure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A3DAD4C-9AC1-4D5C-A1D8-7CE15AD5D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1066164"/>
            <a:ext cx="5305958" cy="5148371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49DF94-50D2-93EC-CDA8-D38BED785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3063" y="1375867"/>
            <a:ext cx="2187292" cy="21872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B433F8-40AF-D0BA-E8C4-ADC9482D01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7269" y="3715613"/>
            <a:ext cx="2178880" cy="21788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7BBC14-1A11-15ED-54C1-858A339A14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9413" y="2321766"/>
            <a:ext cx="2252504" cy="26268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D334B9-CD24-4C08-0723-4AE7909AF2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0253" y="1282358"/>
            <a:ext cx="931792" cy="931792"/>
          </a:xfrm>
          <a:prstGeom prst="rect">
            <a:avLst/>
          </a:prstGeom>
        </p:spPr>
      </p:pic>
      <p:pic>
        <p:nvPicPr>
          <p:cNvPr id="9" name="Picture 8" descr="Shape&#10;&#10;AI-generated content may be incorrect.">
            <a:extLst>
              <a:ext uri="{FF2B5EF4-FFF2-40B4-BE49-F238E27FC236}">
                <a16:creationId xmlns:a16="http://schemas.microsoft.com/office/drawing/2014/main" id="{A1C7D612-9825-6633-EB61-4DCDF2922E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72800" y="1090"/>
            <a:ext cx="1219199" cy="79900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CFA9DF3-7085-8BF5-1A2A-AD3E262079D1}"/>
              </a:ext>
            </a:extLst>
          </p:cNvPr>
          <p:cNvGrpSpPr/>
          <p:nvPr/>
        </p:nvGrpSpPr>
        <p:grpSpPr>
          <a:xfrm>
            <a:off x="9783494" y="-103566"/>
            <a:ext cx="1189306" cy="1008320"/>
            <a:chOff x="1568892" y="3944679"/>
            <a:chExt cx="3107883" cy="262624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8CCD4B5-A610-6427-92B0-93C3E00BAA69}"/>
                </a:ext>
              </a:extLst>
            </p:cNvPr>
            <p:cNvSpPr/>
            <p:nvPr/>
          </p:nvSpPr>
          <p:spPr>
            <a:xfrm>
              <a:off x="1568892" y="3944679"/>
              <a:ext cx="3107883" cy="26262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Icon&#10;&#10;AI-generated content may be incorrect.">
              <a:extLst>
                <a:ext uri="{FF2B5EF4-FFF2-40B4-BE49-F238E27FC236}">
                  <a16:creationId xmlns:a16="http://schemas.microsoft.com/office/drawing/2014/main" id="{C5F41F2C-8CF6-F67A-D471-39C96FF02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r="7143"/>
            <a:stretch/>
          </p:blipFill>
          <p:spPr>
            <a:xfrm>
              <a:off x="1568892" y="4295395"/>
              <a:ext cx="3012848" cy="1825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9237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E72FE-9380-F647-B1EF-2E8EB9294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60" y="764373"/>
            <a:ext cx="6832600" cy="1293028"/>
          </a:xfrm>
        </p:spPr>
        <p:txBody>
          <a:bodyPr>
            <a:normAutofit/>
          </a:bodyPr>
          <a:lstStyle/>
          <a:p>
            <a:r>
              <a:rPr lang="en-US" dirty="0"/>
              <a:t>VCC Database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2687E-85F5-5B47-B338-140742977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760" y="2194560"/>
            <a:ext cx="6832600" cy="4024125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Latest information</a:t>
            </a:r>
          </a:p>
          <a:p>
            <a:pPr lvl="1"/>
            <a:r>
              <a:rPr lang="en-US" sz="2800" dirty="0"/>
              <a:t>Sessions</a:t>
            </a:r>
          </a:p>
          <a:p>
            <a:pPr lvl="1"/>
            <a:r>
              <a:rPr lang="en-US" sz="2800" dirty="0"/>
              <a:t>Station Catalog</a:t>
            </a:r>
          </a:p>
          <a:p>
            <a:pPr lvl="1"/>
            <a:r>
              <a:rPr lang="en-US" sz="2800" dirty="0"/>
              <a:t>Station availability (Downtime)</a:t>
            </a:r>
          </a:p>
          <a:p>
            <a:r>
              <a:rPr lang="en-US" sz="2800" dirty="0"/>
              <a:t>Events</a:t>
            </a:r>
          </a:p>
          <a:p>
            <a:pPr lvl="1"/>
            <a:r>
              <a:rPr lang="en-US" sz="2800" dirty="0"/>
              <a:t>Submitted/retrieved files</a:t>
            </a:r>
          </a:p>
          <a:p>
            <a:pPr lvl="1"/>
            <a:r>
              <a:rPr lang="en-US" sz="2800" dirty="0"/>
              <a:t>Specific messages</a:t>
            </a:r>
          </a:p>
          <a:p>
            <a:r>
              <a:rPr lang="en-US" sz="2800" dirty="0"/>
              <a:t>User credentials i.e. access roles</a:t>
            </a:r>
          </a:p>
          <a:p>
            <a:r>
              <a:rPr lang="en-US" sz="2800" dirty="0"/>
              <a:t>Accessed using the Web Service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8F6C67-5F6F-FA41-8183-53D0CCB45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1238" y="2071044"/>
            <a:ext cx="3644962" cy="42506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A119DB-AE70-4CBA-71A6-B11DF96B8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6373" y="5640335"/>
            <a:ext cx="428038" cy="428038"/>
          </a:xfrm>
          <a:prstGeom prst="rect">
            <a:avLst/>
          </a:prstGeom>
        </p:spPr>
      </p:pic>
      <p:pic>
        <p:nvPicPr>
          <p:cNvPr id="7" name="Picture 6" descr="Shape&#10;&#10;AI-generated content may be incorrect.">
            <a:extLst>
              <a:ext uri="{FF2B5EF4-FFF2-40B4-BE49-F238E27FC236}">
                <a16:creationId xmlns:a16="http://schemas.microsoft.com/office/drawing/2014/main" id="{332B6141-71F0-DC27-665C-93775330D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800" y="1090"/>
            <a:ext cx="1219199" cy="79900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D2CF40D-9E1E-6498-37FA-3A934ABFD68F}"/>
              </a:ext>
            </a:extLst>
          </p:cNvPr>
          <p:cNvGrpSpPr/>
          <p:nvPr/>
        </p:nvGrpSpPr>
        <p:grpSpPr>
          <a:xfrm>
            <a:off x="9783494" y="-103566"/>
            <a:ext cx="1189306" cy="1008320"/>
            <a:chOff x="1568892" y="3944679"/>
            <a:chExt cx="3107883" cy="262624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1C94922-DEC7-4F6B-51AC-A80CB88F97B8}"/>
                </a:ext>
              </a:extLst>
            </p:cNvPr>
            <p:cNvSpPr/>
            <p:nvPr/>
          </p:nvSpPr>
          <p:spPr>
            <a:xfrm>
              <a:off x="1568892" y="3944679"/>
              <a:ext cx="3107883" cy="26262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 descr="Icon&#10;&#10;AI-generated content may be incorrect.">
              <a:extLst>
                <a:ext uri="{FF2B5EF4-FFF2-40B4-BE49-F238E27FC236}">
                  <a16:creationId xmlns:a16="http://schemas.microsoft.com/office/drawing/2014/main" id="{F75535DB-285F-BE44-D679-BE7C3A853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7143"/>
            <a:stretch/>
          </p:blipFill>
          <p:spPr>
            <a:xfrm>
              <a:off x="1568892" y="4295395"/>
              <a:ext cx="3012848" cy="1825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5184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2B758-0A19-664E-8CCF-E219EBCE7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>
            <a:normAutofit/>
          </a:bodyPr>
          <a:lstStyle/>
          <a:p>
            <a:r>
              <a:rPr lang="en-US" dirty="0"/>
              <a:t>VCC Web 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228E1-FFBC-444A-8EF2-0C0B91C0F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94560"/>
            <a:ext cx="5816600" cy="4206240"/>
          </a:xfrm>
        </p:spPr>
        <p:txBody>
          <a:bodyPr>
            <a:normAutofit/>
          </a:bodyPr>
          <a:lstStyle/>
          <a:p>
            <a:r>
              <a:rPr lang="en-US" sz="2800" dirty="0"/>
              <a:t>Used to access the database</a:t>
            </a:r>
          </a:p>
          <a:p>
            <a:r>
              <a:rPr lang="en-US" sz="2800" dirty="0"/>
              <a:t>Data exchange using JSON structured messages</a:t>
            </a:r>
          </a:p>
          <a:p>
            <a:r>
              <a:rPr lang="en-US" sz="3000" dirty="0"/>
              <a:t>Validation and Encryption</a:t>
            </a:r>
          </a:p>
          <a:p>
            <a:pPr lvl="1"/>
            <a:r>
              <a:rPr lang="en-US" sz="2800" dirty="0"/>
              <a:t>Each user is assigned a key</a:t>
            </a:r>
          </a:p>
          <a:p>
            <a:r>
              <a:rPr lang="en-US" sz="2800" dirty="0"/>
              <a:t>Generates internal “signals” </a:t>
            </a:r>
          </a:p>
          <a:p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3B492E-4AEF-6E41-8864-CC33CD4D1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5931" y="2272748"/>
            <a:ext cx="3639337" cy="36393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03467E-AE85-9FD3-C2AD-ED2A254E94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6767" y="4600805"/>
            <a:ext cx="398465" cy="398465"/>
          </a:xfrm>
          <a:prstGeom prst="rect">
            <a:avLst/>
          </a:prstGeom>
        </p:spPr>
      </p:pic>
      <p:pic>
        <p:nvPicPr>
          <p:cNvPr id="7" name="Picture 6" descr="Shape&#10;&#10;AI-generated content may be incorrect.">
            <a:extLst>
              <a:ext uri="{FF2B5EF4-FFF2-40B4-BE49-F238E27FC236}">
                <a16:creationId xmlns:a16="http://schemas.microsoft.com/office/drawing/2014/main" id="{46BBDB5C-BB23-0AAA-139F-31237AA03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800" y="1090"/>
            <a:ext cx="1219199" cy="79900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079EEDA-7E6E-53D8-D26A-849A5D3EE02D}"/>
              </a:ext>
            </a:extLst>
          </p:cNvPr>
          <p:cNvGrpSpPr/>
          <p:nvPr/>
        </p:nvGrpSpPr>
        <p:grpSpPr>
          <a:xfrm>
            <a:off x="9783494" y="-103566"/>
            <a:ext cx="1189306" cy="1008320"/>
            <a:chOff x="1568892" y="3944679"/>
            <a:chExt cx="3107883" cy="262624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8831200-02B7-8FC9-51F0-E51F52720E76}"/>
                </a:ext>
              </a:extLst>
            </p:cNvPr>
            <p:cNvSpPr/>
            <p:nvPr/>
          </p:nvSpPr>
          <p:spPr>
            <a:xfrm>
              <a:off x="1568892" y="3944679"/>
              <a:ext cx="3107883" cy="26262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 descr="Icon&#10;&#10;AI-generated content may be incorrect.">
              <a:extLst>
                <a:ext uri="{FF2B5EF4-FFF2-40B4-BE49-F238E27FC236}">
                  <a16:creationId xmlns:a16="http://schemas.microsoft.com/office/drawing/2014/main" id="{6D18B375-2A72-3395-4692-F4EA7B10F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7143"/>
            <a:stretch/>
          </p:blipFill>
          <p:spPr>
            <a:xfrm>
              <a:off x="1568892" y="4295395"/>
              <a:ext cx="3012848" cy="1825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8733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BA987-A5DE-C34F-A8B2-864F7BFDA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VCC Message broker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FD2ED-3CAB-3647-8EA8-AEE1DE912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6666978" cy="4024125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Messages generated by signals        or external users</a:t>
            </a:r>
          </a:p>
          <a:p>
            <a:r>
              <a:rPr lang="en-US" sz="2400" dirty="0"/>
              <a:t>Near real-time two-way communication </a:t>
            </a:r>
          </a:p>
          <a:p>
            <a:r>
              <a:rPr lang="en-US" sz="2400" dirty="0"/>
              <a:t>Dispatches messages using specific rules</a:t>
            </a:r>
          </a:p>
          <a:p>
            <a:pPr lvl="1"/>
            <a:r>
              <a:rPr lang="en-US" sz="2200" dirty="0"/>
              <a:t>Only specific users are contacted</a:t>
            </a:r>
          </a:p>
          <a:p>
            <a:r>
              <a:rPr lang="en-US" sz="2400" dirty="0"/>
              <a:t>Does NOT control any hardware</a:t>
            </a:r>
          </a:p>
          <a:p>
            <a:pPr lvl="1"/>
            <a:r>
              <a:rPr lang="en-US" sz="2400" dirty="0"/>
              <a:t>Messages stored in the “queue” of each user (inbox)</a:t>
            </a:r>
          </a:p>
          <a:p>
            <a:r>
              <a:rPr lang="en-US" sz="2600" dirty="0"/>
              <a:t>Analogy: Old-school pigeonhole mailboxes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702056-E345-E240-BBD4-9A76BD09D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6556" y="2057401"/>
            <a:ext cx="2034209" cy="19377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29F9FD-D99B-E73F-F03E-D7528B27B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7227" y="2193496"/>
            <a:ext cx="398465" cy="398465"/>
          </a:xfrm>
          <a:prstGeom prst="rect">
            <a:avLst/>
          </a:prstGeom>
        </p:spPr>
      </p:pic>
      <p:pic>
        <p:nvPicPr>
          <p:cNvPr id="7" name="Picture 6" descr="Shape&#10;&#10;AI-generated content may be incorrect.">
            <a:extLst>
              <a:ext uri="{FF2B5EF4-FFF2-40B4-BE49-F238E27FC236}">
                <a16:creationId xmlns:a16="http://schemas.microsoft.com/office/drawing/2014/main" id="{98CAEA1B-7466-D42D-F907-60C471592C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800" y="1090"/>
            <a:ext cx="1219199" cy="799009"/>
          </a:xfrm>
          <a:prstGeom prst="rect">
            <a:avLst/>
          </a:prstGeom>
        </p:spPr>
      </p:pic>
      <p:pic>
        <p:nvPicPr>
          <p:cNvPr id="10" name="Picture 9" descr="A picture containing furniture&#10;&#10;AI-generated content may be incorrect.">
            <a:extLst>
              <a:ext uri="{FF2B5EF4-FFF2-40B4-BE49-F238E27FC236}">
                <a16:creationId xmlns:a16="http://schemas.microsoft.com/office/drawing/2014/main" id="{56D7883F-EB86-74E1-965D-F148A41BAF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0316" y="4337372"/>
            <a:ext cx="2606687" cy="190155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7DB0BF6-4400-2E3F-7C8D-EA2A5C6C3635}"/>
              </a:ext>
            </a:extLst>
          </p:cNvPr>
          <p:cNvGrpSpPr/>
          <p:nvPr/>
        </p:nvGrpSpPr>
        <p:grpSpPr>
          <a:xfrm>
            <a:off x="9783494" y="-103566"/>
            <a:ext cx="1189306" cy="1008320"/>
            <a:chOff x="1568892" y="3944679"/>
            <a:chExt cx="3107883" cy="262624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B3A59F1-8DCA-DFA6-E92A-A25A420AB29A}"/>
                </a:ext>
              </a:extLst>
            </p:cNvPr>
            <p:cNvSpPr/>
            <p:nvPr/>
          </p:nvSpPr>
          <p:spPr>
            <a:xfrm>
              <a:off x="1568892" y="3944679"/>
              <a:ext cx="3107883" cy="26262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 descr="Icon&#10;&#10;AI-generated content may be incorrect.">
              <a:extLst>
                <a:ext uri="{FF2B5EF4-FFF2-40B4-BE49-F238E27FC236}">
                  <a16:creationId xmlns:a16="http://schemas.microsoft.com/office/drawing/2014/main" id="{EB3FF57D-8FBC-3AF9-28CF-D6C19B017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r="7143"/>
            <a:stretch/>
          </p:blipFill>
          <p:spPr>
            <a:xfrm>
              <a:off x="1568892" y="4295395"/>
              <a:ext cx="3012848" cy="1825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8599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2478C-A488-1A8E-5439-322630782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600" y="764373"/>
            <a:ext cx="6832600" cy="1293028"/>
          </a:xfrm>
        </p:spPr>
        <p:txBody>
          <a:bodyPr>
            <a:normAutofit/>
          </a:bodyPr>
          <a:lstStyle/>
          <a:p>
            <a:r>
              <a:rPr lang="en-US" dirty="0"/>
              <a:t>VCC Authentication&amp; Security</a:t>
            </a:r>
          </a:p>
        </p:txBody>
      </p:sp>
      <p:pic>
        <p:nvPicPr>
          <p:cNvPr id="5" name="Graphic 4" descr="Lock with solid fill">
            <a:extLst>
              <a:ext uri="{FF2B5EF4-FFF2-40B4-BE49-F238E27FC236}">
                <a16:creationId xmlns:a16="http://schemas.microsoft.com/office/drawing/2014/main" id="{79CC0C54-65B8-7352-79CE-34723B085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74799" y="2057401"/>
            <a:ext cx="3644962" cy="364496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5285A-1B46-E419-35ED-CAC60610C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</p:spPr>
        <p:txBody>
          <a:bodyPr>
            <a:normAutofit/>
          </a:bodyPr>
          <a:lstStyle/>
          <a:p>
            <a:endParaRPr lang="en-US" alt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EB46D5-EFF3-3979-E3C8-E4358B196D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user is assigned a key</a:t>
            </a:r>
          </a:p>
          <a:p>
            <a:r>
              <a:rPr lang="en-US" dirty="0"/>
              <a:t>Messages are encrypted and signed</a:t>
            </a:r>
          </a:p>
          <a:p>
            <a:r>
              <a:rPr lang="en-US" dirty="0"/>
              <a:t>Users are assigned access roles</a:t>
            </a:r>
          </a:p>
          <a:p>
            <a:pPr lvl="1"/>
            <a:r>
              <a:rPr lang="en-US" dirty="0"/>
              <a:t>Network Station</a:t>
            </a:r>
          </a:p>
          <a:p>
            <a:pPr lvl="1"/>
            <a:r>
              <a:rPr lang="en-US" dirty="0"/>
              <a:t>Coordinating Center</a:t>
            </a:r>
          </a:p>
          <a:p>
            <a:pPr lvl="1"/>
            <a:r>
              <a:rPr lang="en-US" dirty="0"/>
              <a:t>Analysis Center</a:t>
            </a:r>
          </a:p>
          <a:p>
            <a:pPr lvl="1"/>
            <a:r>
              <a:rPr lang="en-US" dirty="0"/>
              <a:t>Correlator</a:t>
            </a:r>
          </a:p>
          <a:p>
            <a:r>
              <a:rPr lang="en-US" dirty="0"/>
              <a:t>Messages are validated by the web service</a:t>
            </a:r>
          </a:p>
          <a:p>
            <a:endParaRPr lang="en-US" dirty="0"/>
          </a:p>
        </p:txBody>
      </p:sp>
      <p:pic>
        <p:nvPicPr>
          <p:cNvPr id="7" name="Picture 6" descr="Shape&#10;&#10;AI-generated content may be incorrect.">
            <a:extLst>
              <a:ext uri="{FF2B5EF4-FFF2-40B4-BE49-F238E27FC236}">
                <a16:creationId xmlns:a16="http://schemas.microsoft.com/office/drawing/2014/main" id="{29CEF0AB-48A6-24E7-1274-9D11CAF42B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800" y="1090"/>
            <a:ext cx="1219199" cy="79900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1E26620-386F-124C-018A-24BD976F6F49}"/>
              </a:ext>
            </a:extLst>
          </p:cNvPr>
          <p:cNvGrpSpPr/>
          <p:nvPr/>
        </p:nvGrpSpPr>
        <p:grpSpPr>
          <a:xfrm>
            <a:off x="9783494" y="-103566"/>
            <a:ext cx="1189306" cy="1008320"/>
            <a:chOff x="1568892" y="3944679"/>
            <a:chExt cx="3107883" cy="262624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6BDF3F9-6CBA-4BDD-672C-07B7FC51027E}"/>
                </a:ext>
              </a:extLst>
            </p:cNvPr>
            <p:cNvSpPr/>
            <p:nvPr/>
          </p:nvSpPr>
          <p:spPr>
            <a:xfrm>
              <a:off x="1568892" y="3944679"/>
              <a:ext cx="3107883" cy="26262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Icon&#10;&#10;AI-generated content may be incorrect.">
              <a:extLst>
                <a:ext uri="{FF2B5EF4-FFF2-40B4-BE49-F238E27FC236}">
                  <a16:creationId xmlns:a16="http://schemas.microsoft.com/office/drawing/2014/main" id="{2DA51DC3-A6EC-DE5D-5803-3F93868EB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7143"/>
            <a:stretch/>
          </p:blipFill>
          <p:spPr>
            <a:xfrm>
              <a:off x="1568892" y="4295395"/>
              <a:ext cx="3012848" cy="1825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7614704"/>
      </p:ext>
    </p:extLst>
  </p:cSld>
  <p:clrMapOvr>
    <a:masterClrMapping/>
  </p:clrMapOvr>
</p:sld>
</file>

<file path=ppt/theme/theme1.xml><?xml version="1.0" encoding="utf-8"?>
<a:theme xmlns:a="http://schemas.openxmlformats.org/drawingml/2006/main" name="Training presentation">
  <a:themeElements>
    <a:clrScheme name="1_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1_Netwo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42470</TotalTime>
  <Words>769</Words>
  <Application>Microsoft Office PowerPoint</Application>
  <PresentationFormat>Widescreen</PresentationFormat>
  <Paragraphs>151</Paragraphs>
  <Slides>18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Aptos</vt:lpstr>
      <vt:lpstr>Arial</vt:lpstr>
      <vt:lpstr>Century Gothic</vt:lpstr>
      <vt:lpstr>Wingdings</vt:lpstr>
      <vt:lpstr>Training presentation</vt:lpstr>
      <vt:lpstr>Vapor Trail</vt:lpstr>
      <vt:lpstr>VLBI Communications Center (VCC) </vt:lpstr>
      <vt:lpstr>Agenda</vt:lpstr>
      <vt:lpstr>Current method</vt:lpstr>
      <vt:lpstr>Current method</vt:lpstr>
      <vt:lpstr>VLBI Communications Center (VCC)</vt:lpstr>
      <vt:lpstr>VCC Database</vt:lpstr>
      <vt:lpstr>VCC Web Service</vt:lpstr>
      <vt:lpstr>VCC Message broker</vt:lpstr>
      <vt:lpstr>VCC Authentication&amp; Security</vt:lpstr>
      <vt:lpstr>Updating session</vt:lpstr>
      <vt:lpstr>Uploading schedule</vt:lpstr>
      <vt:lpstr>Observation</vt:lpstr>
      <vt:lpstr>Status</vt:lpstr>
      <vt:lpstr>Configuring VCC</vt:lpstr>
      <vt:lpstr>USE CASE: Network Stations</vt:lpstr>
      <vt:lpstr>Other TOOLS</vt:lpstr>
      <vt:lpstr>VCC - Friend</vt:lpstr>
      <vt:lpstr>VCC– DEMO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Berube, Mario (GSFC-61A0)[NVI INC]</dc:creator>
  <cp:keywords/>
  <dc:description/>
  <cp:lastModifiedBy>Mogol, Gonenc (GSFC-61A.0)[NVI INC]</cp:lastModifiedBy>
  <cp:revision>83</cp:revision>
  <dcterms:created xsi:type="dcterms:W3CDTF">2022-03-14T15:40:31Z</dcterms:created>
  <dcterms:modified xsi:type="dcterms:W3CDTF">2025-05-06T01:50:48Z</dcterms:modified>
  <cp:category/>
</cp:coreProperties>
</file>