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himan Mondal"/>
  <p:cmAuthor clrIdx="1" id="1" initials="" lastIdx="1" name="Soumil Mukherje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8-07T01:28:14.773">
    <p:pos x="6000" y="0"/>
    <p:text>finish this section with the results from real data. If you want we can meet tomorrow. I will be at Haystack at 8 AM.</p:text>
  </p:cm>
  <p:cm authorId="1" idx="1" dt="2025-08-07T01:28:14.773">
    <p:pos x="6000" y="0"/>
    <p:text>I will finish this section and then refine the rest of the presentation and come in early tomorrow to revise and rework anything thats remaining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63ca7691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63ca7691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63caeb889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63caeb889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63caeb889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63caeb889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63caeb889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63caeb889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63caeb889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63caeb889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4518047f7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4518047f7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4518047f7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4518047f7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4518047f7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4518047f7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73696d7d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73696d7d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518047f7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518047f7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63caeb889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63caeb889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63caeb889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63caeb889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63caeb8896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63caeb889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63ca76913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63ca76913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63caeb889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63caeb889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4518047f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4518047f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63caeb889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63caeb889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1.xml"/><Relationship Id="rId4" Type="http://schemas.openxmlformats.org/officeDocument/2006/relationships/image" Target="../media/image10.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carbonbrief.org/arctic-sea-ice-winter-peak-in-2022-is-10th-lowest-on-record/" TargetMode="External"/><Relationship Id="rId4" Type="http://schemas.openxmlformats.org/officeDocument/2006/relationships/hyperlink" Target="https://github.com/kristinemlarson/gnssrefl" TargetMode="External"/><Relationship Id="rId5" Type="http://schemas.openxmlformats.org/officeDocument/2006/relationships/hyperlink" Target="https://gnssrefl.readthedocs.io/en/1.3.13/pages/understand.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hyperlink" Target="https://www.carbonbrief.org/arctic-sea-ice-winter-peak-in-2022-is-10th-lowest-on-recor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6.gif"/><Relationship Id="rId5" Type="http://schemas.openxmlformats.org/officeDocument/2006/relationships/image" Target="../media/image8.png"/><Relationship Id="rId6" Type="http://schemas.openxmlformats.org/officeDocument/2006/relationships/hyperlink" Target="https://github.com/kristinemlarson/gnssrefl" TargetMode="External"/><Relationship Id="rId7" Type="http://schemas.openxmlformats.org/officeDocument/2006/relationships/hyperlink" Target="https://gnssrefl.readthedocs.io/en/1.3.13/pages/understand.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hyperlink" Target="https://gnssrefl.readthedocs.io/en/1.3.13/pages/understand.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320475"/>
            <a:ext cx="8520600" cy="1395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700">
                <a:solidFill>
                  <a:srgbClr val="990000"/>
                </a:solidFill>
              </a:rPr>
              <a:t>Snow Depth Retrieval on Polar Sea Ice</a:t>
            </a:r>
            <a:endParaRPr sz="3700">
              <a:solidFill>
                <a:srgbClr val="990000"/>
              </a:solidFill>
            </a:endParaRPr>
          </a:p>
        </p:txBody>
      </p:sp>
      <p:sp>
        <p:nvSpPr>
          <p:cNvPr id="55" name="Google Shape;55;p13"/>
          <p:cNvSpPr txBox="1"/>
          <p:nvPr>
            <p:ph idx="1" type="subTitle"/>
          </p:nvPr>
        </p:nvSpPr>
        <p:spPr>
          <a:xfrm>
            <a:off x="311700" y="2027800"/>
            <a:ext cx="8520600" cy="1081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By Soumil Mukherjee</a:t>
            </a:r>
            <a:endParaRPr>
              <a:solidFill>
                <a:schemeClr val="dk1"/>
              </a:solidFill>
            </a:endParaRPr>
          </a:p>
        </p:txBody>
      </p:sp>
      <p:pic>
        <p:nvPicPr>
          <p:cNvPr id="56" name="Google Shape;56;p13" title="Screenshot 2025-08-05 at 8.16.54 AM.png"/>
          <p:cNvPicPr preferRelativeResize="0"/>
          <p:nvPr/>
        </p:nvPicPr>
        <p:blipFill>
          <a:blip r:embed="rId3">
            <a:alphaModFix/>
          </a:blip>
          <a:stretch>
            <a:fillRect/>
          </a:stretch>
        </p:blipFill>
        <p:spPr>
          <a:xfrm>
            <a:off x="145875" y="3587600"/>
            <a:ext cx="5911176" cy="1555900"/>
          </a:xfrm>
          <a:prstGeom prst="rect">
            <a:avLst/>
          </a:prstGeom>
          <a:noFill/>
          <a:ln>
            <a:noFill/>
          </a:ln>
        </p:spPr>
      </p:pic>
      <p:pic>
        <p:nvPicPr>
          <p:cNvPr id="57" name="Google Shape;57;p13"/>
          <p:cNvPicPr preferRelativeResize="0"/>
          <p:nvPr/>
        </p:nvPicPr>
        <p:blipFill>
          <a:blip r:embed="rId4">
            <a:alphaModFix/>
          </a:blip>
          <a:stretch>
            <a:fillRect/>
          </a:stretch>
        </p:blipFill>
        <p:spPr>
          <a:xfrm>
            <a:off x="7934250" y="4168525"/>
            <a:ext cx="732124" cy="843525"/>
          </a:xfrm>
          <a:prstGeom prst="rect">
            <a:avLst/>
          </a:prstGeom>
          <a:noFill/>
          <a:ln>
            <a:noFill/>
          </a:ln>
        </p:spPr>
      </p:pic>
      <p:sp>
        <p:nvSpPr>
          <p:cNvPr id="58" name="Google Shape;58;p13"/>
          <p:cNvSpPr txBox="1"/>
          <p:nvPr/>
        </p:nvSpPr>
        <p:spPr>
          <a:xfrm>
            <a:off x="1209750" y="2924875"/>
            <a:ext cx="6724500" cy="49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12529"/>
                </a:solidFill>
              </a:rPr>
              <a:t>Mentors: </a:t>
            </a:r>
            <a:r>
              <a:rPr i="1" lang="en">
                <a:solidFill>
                  <a:srgbClr val="212529"/>
                </a:solidFill>
              </a:rPr>
              <a:t>Dhiman Mondal, Pedro Elosegui, Chet Ruszczyk, John Barrett, Dan Hoak, Russ McWhirter </a:t>
            </a:r>
            <a:endParaRPr>
              <a:solidFill>
                <a:srgbClr val="212529"/>
              </a:solidFill>
            </a:endParaRPr>
          </a:p>
        </p:txBody>
      </p:sp>
      <p:sp>
        <p:nvSpPr>
          <p:cNvPr id="59" name="Google Shape;59;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2270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Results: Reflector height </a:t>
            </a:r>
            <a:r>
              <a:rPr lang="en"/>
              <a:t>retrieval using</a:t>
            </a:r>
            <a:r>
              <a:rPr lang="en"/>
              <a:t> GSM</a:t>
            </a:r>
            <a:endParaRPr/>
          </a:p>
        </p:txBody>
      </p:sp>
      <p:sp>
        <p:nvSpPr>
          <p:cNvPr id="140" name="Google Shape;14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1" name="Google Shape;141;p22" title="Screenshot 2025-08-06 at 3.25.05 PM.png"/>
          <p:cNvPicPr preferRelativeResize="0"/>
          <p:nvPr/>
        </p:nvPicPr>
        <p:blipFill rotWithShape="1">
          <a:blip r:embed="rId3">
            <a:alphaModFix/>
          </a:blip>
          <a:srcRect b="4545" l="1460" r="-1459" t="5968"/>
          <a:stretch/>
        </p:blipFill>
        <p:spPr>
          <a:xfrm>
            <a:off x="1138875" y="884700"/>
            <a:ext cx="6844600" cy="2461400"/>
          </a:xfrm>
          <a:prstGeom prst="rect">
            <a:avLst/>
          </a:prstGeom>
          <a:noFill/>
          <a:ln>
            <a:noFill/>
          </a:ln>
        </p:spPr>
      </p:pic>
      <p:sp>
        <p:nvSpPr>
          <p:cNvPr id="142" name="Google Shape;142;p22"/>
          <p:cNvSpPr txBox="1"/>
          <p:nvPr/>
        </p:nvSpPr>
        <p:spPr>
          <a:xfrm>
            <a:off x="4004075" y="3228275"/>
            <a:ext cx="2310300" cy="3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Reflector Height H</a:t>
            </a:r>
            <a:r>
              <a:rPr baseline="-25000" lang="en" sz="1100">
                <a:solidFill>
                  <a:schemeClr val="dk2"/>
                </a:solidFill>
              </a:rPr>
              <a:t>R</a:t>
            </a:r>
            <a:r>
              <a:rPr lang="en" sz="1100">
                <a:solidFill>
                  <a:schemeClr val="dk2"/>
                </a:solidFill>
              </a:rPr>
              <a:t> (m)</a:t>
            </a:r>
            <a:endParaRPr sz="1100">
              <a:solidFill>
                <a:schemeClr val="dk2"/>
              </a:solidFill>
            </a:endParaRPr>
          </a:p>
        </p:txBody>
      </p:sp>
      <p:pic>
        <p:nvPicPr>
          <p:cNvPr id="143" name="Google Shape;143;p22" title="Screenshot 2025-08-06 at 2.24.02 PM.png"/>
          <p:cNvPicPr preferRelativeResize="0"/>
          <p:nvPr/>
        </p:nvPicPr>
        <p:blipFill>
          <a:blip r:embed="rId4">
            <a:alphaModFix/>
          </a:blip>
          <a:stretch>
            <a:fillRect/>
          </a:stretch>
        </p:blipFill>
        <p:spPr>
          <a:xfrm>
            <a:off x="5257519" y="1072575"/>
            <a:ext cx="2546331" cy="572700"/>
          </a:xfrm>
          <a:prstGeom prst="rect">
            <a:avLst/>
          </a:prstGeom>
          <a:noFill/>
          <a:ln>
            <a:noFill/>
          </a:ln>
        </p:spPr>
      </p:pic>
      <p:sp>
        <p:nvSpPr>
          <p:cNvPr id="144" name="Google Shape;144;p22"/>
          <p:cNvSpPr txBox="1"/>
          <p:nvPr/>
        </p:nvSpPr>
        <p:spPr>
          <a:xfrm>
            <a:off x="521225" y="3540575"/>
            <a:ext cx="8079900" cy="15393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Char char="●"/>
            </a:pPr>
            <a:r>
              <a:rPr lang="en" sz="1600">
                <a:solidFill>
                  <a:schemeClr val="dk1"/>
                </a:solidFill>
              </a:rPr>
              <a:t>Generated</a:t>
            </a:r>
            <a:r>
              <a:rPr lang="en" sz="1600">
                <a:solidFill>
                  <a:schemeClr val="dk1"/>
                </a:solidFill>
              </a:rPr>
              <a:t> signal for </a:t>
            </a:r>
            <a:r>
              <a:rPr i="1" lang="en" sz="1600">
                <a:solidFill>
                  <a:schemeClr val="dk1"/>
                </a:solidFill>
              </a:rPr>
              <a:t>H</a:t>
            </a:r>
            <a:r>
              <a:rPr baseline="-25000" i="1" lang="en" sz="1600">
                <a:solidFill>
                  <a:schemeClr val="dk1"/>
                </a:solidFill>
              </a:rPr>
              <a:t>R</a:t>
            </a:r>
            <a:r>
              <a:rPr lang="en" sz="1600">
                <a:solidFill>
                  <a:schemeClr val="dk1"/>
                </a:solidFill>
              </a:rPr>
              <a:t> 0.5 to 3 </a:t>
            </a:r>
            <a:r>
              <a:rPr lang="en" sz="1600">
                <a:solidFill>
                  <a:schemeClr val="dk1"/>
                </a:solidFill>
              </a:rPr>
              <a:t>and </a:t>
            </a:r>
            <a:r>
              <a:rPr i="1" lang="en" sz="1600">
                <a:solidFill>
                  <a:schemeClr val="dk1"/>
                </a:solidFill>
              </a:rPr>
              <a:t>A</a:t>
            </a:r>
            <a:r>
              <a:rPr lang="en" sz="1600">
                <a:solidFill>
                  <a:schemeClr val="dk1"/>
                </a:solidFill>
              </a:rPr>
              <a:t> between 1 to 5 </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en" sz="1600">
                <a:solidFill>
                  <a:schemeClr val="dk1"/>
                </a:solidFill>
              </a:rPr>
              <a:t>Calculated</a:t>
            </a:r>
            <a:r>
              <a:rPr lang="en" sz="1600">
                <a:solidFill>
                  <a:schemeClr val="dk1"/>
                </a:solidFill>
              </a:rPr>
              <a:t> Misfit function = mean square error(Synthetic_SNR − Generated_SNR)</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en" sz="1600">
                <a:solidFill>
                  <a:schemeClr val="dk1"/>
                </a:solidFill>
              </a:rPr>
              <a:t>The best fit was found by minimizing residual misfit across the grid around 1 and 2m</a:t>
            </a:r>
            <a:endParaRPr sz="1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219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Results: Reflector height retrieval using FFT</a:t>
            </a:r>
            <a:endParaRPr/>
          </a:p>
          <a:p>
            <a:pPr indent="0" lvl="0" marL="0" rtl="0" algn="ctr">
              <a:spcBef>
                <a:spcPts val="0"/>
              </a:spcBef>
              <a:spcAft>
                <a:spcPts val="0"/>
              </a:spcAft>
              <a:buNone/>
            </a:pPr>
            <a:r>
              <a:t/>
            </a:r>
            <a:endParaRPr/>
          </a:p>
        </p:txBody>
      </p:sp>
      <p:sp>
        <p:nvSpPr>
          <p:cNvPr id="150" name="Google Shape;150;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1" name="Google Shape;151;p23" title="Screenshot 2025-08-06 at 3.30.05 PM.png"/>
          <p:cNvPicPr preferRelativeResize="0"/>
          <p:nvPr/>
        </p:nvPicPr>
        <p:blipFill>
          <a:blip r:embed="rId3">
            <a:alphaModFix/>
          </a:blip>
          <a:stretch>
            <a:fillRect/>
          </a:stretch>
        </p:blipFill>
        <p:spPr>
          <a:xfrm>
            <a:off x="1598250" y="717825"/>
            <a:ext cx="6110648" cy="2968824"/>
          </a:xfrm>
          <a:prstGeom prst="rect">
            <a:avLst/>
          </a:prstGeom>
          <a:noFill/>
          <a:ln>
            <a:noFill/>
          </a:ln>
        </p:spPr>
      </p:pic>
      <p:sp>
        <p:nvSpPr>
          <p:cNvPr id="152" name="Google Shape;152;p23"/>
          <p:cNvSpPr txBox="1"/>
          <p:nvPr/>
        </p:nvSpPr>
        <p:spPr>
          <a:xfrm>
            <a:off x="4067425" y="3584475"/>
            <a:ext cx="1932000" cy="312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Reflector Height H</a:t>
            </a:r>
            <a:r>
              <a:rPr baseline="-25000" lang="en" sz="1100">
                <a:solidFill>
                  <a:schemeClr val="dk2"/>
                </a:solidFill>
              </a:rPr>
              <a:t>R</a:t>
            </a:r>
            <a:r>
              <a:rPr lang="en" sz="1100">
                <a:solidFill>
                  <a:schemeClr val="dk2"/>
                </a:solidFill>
              </a:rPr>
              <a:t> (m)</a:t>
            </a:r>
            <a:endParaRPr sz="1100">
              <a:solidFill>
                <a:schemeClr val="dk2"/>
              </a:solidFill>
            </a:endParaRPr>
          </a:p>
        </p:txBody>
      </p:sp>
      <p:sp>
        <p:nvSpPr>
          <p:cNvPr id="153" name="Google Shape;153;p23"/>
          <p:cNvSpPr txBox="1"/>
          <p:nvPr/>
        </p:nvSpPr>
        <p:spPr>
          <a:xfrm>
            <a:off x="534875" y="3897075"/>
            <a:ext cx="77895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25454"/>
              </a:lnSpc>
              <a:spcBef>
                <a:spcPts val="1200"/>
              </a:spcBef>
              <a:spcAft>
                <a:spcPts val="0"/>
              </a:spcAft>
              <a:buClr>
                <a:schemeClr val="dk1"/>
              </a:buClr>
              <a:buSzPts val="1600"/>
              <a:buChar char="●"/>
            </a:pPr>
            <a:r>
              <a:rPr lang="en" sz="1600">
                <a:solidFill>
                  <a:schemeClr val="dk1"/>
                </a:solidFill>
              </a:rPr>
              <a:t>FFT method also captured two peaks around 1 and 2m</a:t>
            </a:r>
            <a:endParaRPr sz="16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Results: </a:t>
            </a:r>
            <a:r>
              <a:rPr lang="en"/>
              <a:t>Reflector height retrieval using LSP</a:t>
            </a:r>
            <a:endParaRPr>
              <a:latin typeface="Times New Roman"/>
              <a:ea typeface="Times New Roman"/>
              <a:cs typeface="Times New Roman"/>
              <a:sym typeface="Times New Roman"/>
            </a:endParaRPr>
          </a:p>
        </p:txBody>
      </p:sp>
      <p:sp>
        <p:nvSpPr>
          <p:cNvPr id="159" name="Google Shape;15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0" name="Google Shape;160;p24" title="Screenshot 2025-08-06 at 3.24.30 PM.png"/>
          <p:cNvPicPr preferRelativeResize="0"/>
          <p:nvPr/>
        </p:nvPicPr>
        <p:blipFill>
          <a:blip r:embed="rId3">
            <a:alphaModFix/>
          </a:blip>
          <a:stretch>
            <a:fillRect/>
          </a:stretch>
        </p:blipFill>
        <p:spPr>
          <a:xfrm>
            <a:off x="1466375" y="1017725"/>
            <a:ext cx="6478551" cy="2609774"/>
          </a:xfrm>
          <a:prstGeom prst="rect">
            <a:avLst/>
          </a:prstGeom>
          <a:noFill/>
          <a:ln>
            <a:noFill/>
          </a:ln>
        </p:spPr>
      </p:pic>
      <p:sp>
        <p:nvSpPr>
          <p:cNvPr id="161" name="Google Shape;161;p24"/>
          <p:cNvSpPr txBox="1"/>
          <p:nvPr/>
        </p:nvSpPr>
        <p:spPr>
          <a:xfrm>
            <a:off x="3986850" y="3506725"/>
            <a:ext cx="1932000" cy="312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Reflector Height H</a:t>
            </a:r>
            <a:r>
              <a:rPr baseline="-25000" lang="en" sz="1100">
                <a:solidFill>
                  <a:schemeClr val="dk2"/>
                </a:solidFill>
              </a:rPr>
              <a:t>R</a:t>
            </a:r>
            <a:r>
              <a:rPr lang="en" sz="1100">
                <a:solidFill>
                  <a:schemeClr val="dk2"/>
                </a:solidFill>
              </a:rPr>
              <a:t> (m)</a:t>
            </a:r>
            <a:endParaRPr sz="1100">
              <a:solidFill>
                <a:schemeClr val="dk2"/>
              </a:solidFill>
            </a:endParaRPr>
          </a:p>
        </p:txBody>
      </p:sp>
      <p:sp>
        <p:nvSpPr>
          <p:cNvPr id="162" name="Google Shape;162;p24"/>
          <p:cNvSpPr txBox="1"/>
          <p:nvPr/>
        </p:nvSpPr>
        <p:spPr>
          <a:xfrm>
            <a:off x="534875" y="3897075"/>
            <a:ext cx="7789500" cy="739800"/>
          </a:xfrm>
          <a:prstGeom prst="rect">
            <a:avLst/>
          </a:prstGeom>
          <a:noFill/>
          <a:ln>
            <a:noFill/>
          </a:ln>
        </p:spPr>
        <p:txBody>
          <a:bodyPr anchorCtr="0" anchor="t" bIns="91425" lIns="91425" spcFirstLastPara="1" rIns="91425" wrap="square" tIns="91425">
            <a:spAutoFit/>
          </a:bodyPr>
          <a:lstStyle/>
          <a:p>
            <a:pPr indent="-330200" lvl="0" marL="457200" rtl="0" algn="l">
              <a:lnSpc>
                <a:spcPct val="125454"/>
              </a:lnSpc>
              <a:spcBef>
                <a:spcPts val="1200"/>
              </a:spcBef>
              <a:spcAft>
                <a:spcPts val="0"/>
              </a:spcAft>
              <a:buClr>
                <a:schemeClr val="dk1"/>
              </a:buClr>
              <a:buSzPts val="1600"/>
              <a:buChar char="●"/>
            </a:pPr>
            <a:r>
              <a:rPr lang="en" sz="1600">
                <a:solidFill>
                  <a:schemeClr val="dk1"/>
                </a:solidFill>
              </a:rPr>
              <a:t>LSP is commonly used in GNSS-REFL software</a:t>
            </a:r>
            <a:endParaRPr sz="1600">
              <a:solidFill>
                <a:schemeClr val="dk1"/>
              </a:solidFill>
            </a:endParaRPr>
          </a:p>
          <a:p>
            <a:pPr indent="-330200" lvl="0" marL="457200" rtl="0" algn="l">
              <a:lnSpc>
                <a:spcPct val="125454"/>
              </a:lnSpc>
              <a:spcBef>
                <a:spcPts val="0"/>
              </a:spcBef>
              <a:spcAft>
                <a:spcPts val="0"/>
              </a:spcAft>
              <a:buClr>
                <a:schemeClr val="dk1"/>
              </a:buClr>
              <a:buSzPts val="1600"/>
              <a:buChar char="●"/>
            </a:pPr>
            <a:r>
              <a:rPr lang="en" sz="1600">
                <a:solidFill>
                  <a:schemeClr val="dk1"/>
                </a:solidFill>
              </a:rPr>
              <a:t>LSP also </a:t>
            </a:r>
            <a:r>
              <a:rPr lang="en" sz="1600">
                <a:solidFill>
                  <a:schemeClr val="dk1"/>
                </a:solidFill>
              </a:rPr>
              <a:t>retrieved</a:t>
            </a:r>
            <a:r>
              <a:rPr lang="en" sz="1600">
                <a:solidFill>
                  <a:schemeClr val="dk1"/>
                </a:solidFill>
              </a:rPr>
              <a:t> two peaks </a:t>
            </a:r>
            <a:r>
              <a:rPr lang="en" sz="1600">
                <a:solidFill>
                  <a:schemeClr val="dk1"/>
                </a:solidFill>
              </a:rPr>
              <a:t>around</a:t>
            </a:r>
            <a:r>
              <a:rPr lang="en" sz="1600">
                <a:solidFill>
                  <a:schemeClr val="dk1"/>
                </a:solidFill>
              </a:rPr>
              <a:t> 1m and 2m</a:t>
            </a:r>
            <a:endParaRPr sz="1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311700" y="1519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Result: From Real </a:t>
            </a:r>
            <a:r>
              <a:rPr lang="en"/>
              <a:t>data</a:t>
            </a:r>
            <a:endParaRPr/>
          </a:p>
        </p:txBody>
      </p:sp>
      <p:sp>
        <p:nvSpPr>
          <p:cNvPr id="168" name="Google Shape;168;p25"/>
          <p:cNvSpPr txBox="1"/>
          <p:nvPr>
            <p:ph idx="1" type="body"/>
          </p:nvPr>
        </p:nvSpPr>
        <p:spPr>
          <a:xfrm>
            <a:off x="4964700" y="1338300"/>
            <a:ext cx="3867600" cy="2466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Other methods failed to retrieve both surfaces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Only method that worked on real data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Achieved uncertainties within one centimeter</a:t>
            </a:r>
            <a:endParaRPr>
              <a:solidFill>
                <a:schemeClr val="dk1"/>
              </a:solidFill>
            </a:endParaRPr>
          </a:p>
          <a:p>
            <a:pPr indent="0" lvl="0" marL="0" rtl="0" algn="l">
              <a:spcBef>
                <a:spcPts val="0"/>
              </a:spcBef>
              <a:spcAft>
                <a:spcPts val="1200"/>
              </a:spcAft>
              <a:buNone/>
            </a:pPr>
            <a:r>
              <a:t/>
            </a:r>
            <a:endParaRPr>
              <a:solidFill>
                <a:schemeClr val="dk1"/>
              </a:solidFill>
            </a:endParaRPr>
          </a:p>
        </p:txBody>
      </p:sp>
      <p:sp>
        <p:nvSpPr>
          <p:cNvPr id="169" name="Google Shape;16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0" name="Google Shape;170;p25" title="Screenshot 2025-08-06 at 9.36.20 PM.png"/>
          <p:cNvPicPr preferRelativeResize="0"/>
          <p:nvPr/>
        </p:nvPicPr>
        <p:blipFill>
          <a:blip r:embed="rId4">
            <a:alphaModFix/>
          </a:blip>
          <a:stretch>
            <a:fillRect/>
          </a:stretch>
        </p:blipFill>
        <p:spPr>
          <a:xfrm>
            <a:off x="246576" y="618825"/>
            <a:ext cx="3981198" cy="2291850"/>
          </a:xfrm>
          <a:prstGeom prst="rect">
            <a:avLst/>
          </a:prstGeom>
          <a:noFill/>
          <a:ln>
            <a:noFill/>
          </a:ln>
        </p:spPr>
      </p:pic>
      <p:pic>
        <p:nvPicPr>
          <p:cNvPr id="171" name="Google Shape;171;p25" title="Screenshot 2025-08-06 at 10.27.52 PM.png"/>
          <p:cNvPicPr preferRelativeResize="0"/>
          <p:nvPr/>
        </p:nvPicPr>
        <p:blipFill>
          <a:blip r:embed="rId5">
            <a:alphaModFix/>
          </a:blip>
          <a:stretch>
            <a:fillRect/>
          </a:stretch>
        </p:blipFill>
        <p:spPr>
          <a:xfrm>
            <a:off x="406612" y="2851650"/>
            <a:ext cx="3661130" cy="2291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Summary and </a:t>
            </a:r>
            <a:r>
              <a:rPr lang="en"/>
              <a:t>challenges</a:t>
            </a:r>
            <a:r>
              <a:rPr lang="en"/>
              <a:t> </a:t>
            </a:r>
            <a:endParaRPr/>
          </a:p>
        </p:txBody>
      </p:sp>
      <p:sp>
        <p:nvSpPr>
          <p:cNvPr id="177" name="Google Shape;177;p26"/>
          <p:cNvSpPr txBox="1"/>
          <p:nvPr>
            <p:ph idx="1" type="body"/>
          </p:nvPr>
        </p:nvSpPr>
        <p:spPr>
          <a:xfrm>
            <a:off x="311700" y="1152475"/>
            <a:ext cx="8520600" cy="36015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150000"/>
              </a:lnSpc>
              <a:spcBef>
                <a:spcPts val="0"/>
              </a:spcBef>
              <a:spcAft>
                <a:spcPts val="0"/>
              </a:spcAft>
              <a:buClr>
                <a:schemeClr val="dk1"/>
              </a:buClr>
              <a:buSzPct val="100000"/>
              <a:buChar char="●"/>
            </a:pPr>
            <a:r>
              <a:rPr lang="en">
                <a:solidFill>
                  <a:schemeClr val="dk1"/>
                </a:solidFill>
              </a:rPr>
              <a:t>Demonstrated that synthetic two-reflector signals can be reliably decoded</a:t>
            </a:r>
            <a:endParaRPr>
              <a:solidFill>
                <a:schemeClr val="dk1"/>
              </a:solidFill>
            </a:endParaRPr>
          </a:p>
          <a:p>
            <a:pPr indent="-334327" lvl="0" marL="457200" rtl="0" algn="l">
              <a:lnSpc>
                <a:spcPct val="150000"/>
              </a:lnSpc>
              <a:spcBef>
                <a:spcPts val="0"/>
              </a:spcBef>
              <a:spcAft>
                <a:spcPts val="0"/>
              </a:spcAft>
              <a:buClr>
                <a:schemeClr val="dk1"/>
              </a:buClr>
              <a:buSzPct val="100000"/>
              <a:buChar char="●"/>
            </a:pPr>
            <a:r>
              <a:rPr lang="en">
                <a:solidFill>
                  <a:schemeClr val="dk1"/>
                </a:solidFill>
              </a:rPr>
              <a:t>Standard methods (FFT, LSP, Grid Search) work on synthetic data but fail on real SNR signals</a:t>
            </a:r>
            <a:endParaRPr>
              <a:solidFill>
                <a:schemeClr val="dk1"/>
              </a:solidFill>
            </a:endParaRPr>
          </a:p>
          <a:p>
            <a:pPr indent="-334327" lvl="0" marL="457200" rtl="0" algn="l">
              <a:lnSpc>
                <a:spcPct val="150000"/>
              </a:lnSpc>
              <a:spcBef>
                <a:spcPts val="0"/>
              </a:spcBef>
              <a:spcAft>
                <a:spcPts val="0"/>
              </a:spcAft>
              <a:buClr>
                <a:schemeClr val="dk1"/>
              </a:buClr>
              <a:buSzPct val="100000"/>
              <a:buChar char="●"/>
            </a:pPr>
            <a:r>
              <a:rPr lang="en">
                <a:solidFill>
                  <a:schemeClr val="dk1"/>
                </a:solidFill>
              </a:rPr>
              <a:t>Only the Wang 2022 method successfully retrieved both reflector heights from real data</a:t>
            </a:r>
            <a:endParaRPr>
              <a:solidFill>
                <a:schemeClr val="dk1"/>
              </a:solidFill>
            </a:endParaRPr>
          </a:p>
          <a:p>
            <a:pPr indent="-334327" lvl="0" marL="457200" rtl="0" algn="l">
              <a:lnSpc>
                <a:spcPct val="150000"/>
              </a:lnSpc>
              <a:spcBef>
                <a:spcPts val="0"/>
              </a:spcBef>
              <a:spcAft>
                <a:spcPts val="0"/>
              </a:spcAft>
              <a:buClr>
                <a:schemeClr val="dk1"/>
              </a:buClr>
              <a:buSzPct val="100000"/>
              <a:buChar char="●"/>
            </a:pPr>
            <a:r>
              <a:rPr lang="en">
                <a:solidFill>
                  <a:schemeClr val="dk1"/>
                </a:solidFill>
              </a:rPr>
              <a:t>Visual inspection shows variable signal quality—some segments exhibit clear periodicity, others are noisy and ambiguous</a:t>
            </a:r>
            <a:endParaRPr>
              <a:solidFill>
                <a:schemeClr val="dk1"/>
              </a:solidFill>
            </a:endParaRPr>
          </a:p>
          <a:p>
            <a:pPr indent="-334327" lvl="0" marL="457200" rtl="0" algn="l">
              <a:lnSpc>
                <a:spcPct val="150000"/>
              </a:lnSpc>
              <a:spcBef>
                <a:spcPts val="0"/>
              </a:spcBef>
              <a:spcAft>
                <a:spcPts val="0"/>
              </a:spcAft>
              <a:buClr>
                <a:schemeClr val="dk1"/>
              </a:buClr>
              <a:buSzPct val="100000"/>
              <a:buChar char="●"/>
            </a:pPr>
            <a:r>
              <a:rPr lang="en">
                <a:solidFill>
                  <a:schemeClr val="dk1"/>
                </a:solidFill>
              </a:rPr>
              <a:t>Identifying snow depth in the presence of multipath and noise remains challenging</a:t>
            </a:r>
            <a:endParaRPr>
              <a:solidFill>
                <a:schemeClr val="dk1"/>
              </a:solidFill>
            </a:endParaRPr>
          </a:p>
          <a:p>
            <a:pPr indent="-334327" lvl="0" marL="457200" rtl="0" algn="l">
              <a:lnSpc>
                <a:spcPct val="150000"/>
              </a:lnSpc>
              <a:spcBef>
                <a:spcPts val="0"/>
              </a:spcBef>
              <a:spcAft>
                <a:spcPts val="0"/>
              </a:spcAft>
              <a:buClr>
                <a:schemeClr val="dk1"/>
              </a:buClr>
              <a:buSzPct val="100000"/>
              <a:buChar char="●"/>
            </a:pPr>
            <a:r>
              <a:rPr lang="en">
                <a:solidFill>
                  <a:schemeClr val="dk1"/>
                </a:solidFill>
              </a:rPr>
              <a:t>No existing tools robustly handle multi-reflector real-world data</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p:txBody>
      </p:sp>
      <p:sp>
        <p:nvSpPr>
          <p:cNvPr id="178" name="Google Shape;17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work</a:t>
            </a:r>
            <a:endParaRPr/>
          </a:p>
        </p:txBody>
      </p:sp>
      <p:sp>
        <p:nvSpPr>
          <p:cNvPr id="184" name="Google Shape;184;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dk1"/>
              </a:buClr>
              <a:buSzPts val="1500"/>
              <a:buAutoNum type="arabicPeriod"/>
            </a:pPr>
            <a:r>
              <a:rPr lang="en" sz="1500">
                <a:solidFill>
                  <a:schemeClr val="dk1"/>
                </a:solidFill>
              </a:rPr>
              <a:t>Build tools that can separate multiple reflectors—possibly using signal decomposition or a multi-cosine fit.</a:t>
            </a:r>
            <a:endParaRPr sz="1500">
              <a:solidFill>
                <a:schemeClr val="dk1"/>
              </a:solidFill>
            </a:endParaRPr>
          </a:p>
          <a:p>
            <a:pPr indent="-323850" lvl="0" marL="457200" rtl="0" algn="l">
              <a:spcBef>
                <a:spcPts val="0"/>
              </a:spcBef>
              <a:spcAft>
                <a:spcPts val="0"/>
              </a:spcAft>
              <a:buClr>
                <a:schemeClr val="dk1"/>
              </a:buClr>
              <a:buSzPts val="1500"/>
              <a:buAutoNum type="arabicPeriod"/>
            </a:pPr>
            <a:r>
              <a:rPr lang="en" sz="1500">
                <a:solidFill>
                  <a:schemeClr val="dk1"/>
                </a:solidFill>
              </a:rPr>
              <a:t>Replace fixed-window detrending with adaptive filtering that responds to signal features, not just assumptions.</a:t>
            </a:r>
            <a:endParaRPr sz="1500">
              <a:solidFill>
                <a:schemeClr val="dk1"/>
              </a:solidFill>
            </a:endParaRPr>
          </a:p>
          <a:p>
            <a:pPr indent="-323850" lvl="0" marL="457200" rtl="0" algn="l">
              <a:spcBef>
                <a:spcPts val="0"/>
              </a:spcBef>
              <a:spcAft>
                <a:spcPts val="0"/>
              </a:spcAft>
              <a:buClr>
                <a:schemeClr val="dk1"/>
              </a:buClr>
              <a:buSzPts val="1500"/>
              <a:buAutoNum type="arabicPeriod"/>
            </a:pPr>
            <a:r>
              <a:rPr lang="en" sz="1500">
                <a:solidFill>
                  <a:schemeClr val="dk1"/>
                </a:solidFill>
              </a:rPr>
              <a:t>Create a residual classifier: something that flags when a fit is likely invalid based on structure in the residuals.</a:t>
            </a:r>
            <a:endParaRPr sz="1500">
              <a:solidFill>
                <a:schemeClr val="dk1"/>
              </a:solidFill>
            </a:endParaRPr>
          </a:p>
          <a:p>
            <a:pPr indent="-323850" lvl="0" marL="457200" rtl="0" algn="l">
              <a:spcBef>
                <a:spcPts val="0"/>
              </a:spcBef>
              <a:spcAft>
                <a:spcPts val="0"/>
              </a:spcAft>
              <a:buClr>
                <a:schemeClr val="dk1"/>
              </a:buClr>
              <a:buSzPts val="1500"/>
              <a:buAutoNum type="arabicPeriod"/>
            </a:pPr>
            <a:r>
              <a:rPr lang="en" sz="1500">
                <a:solidFill>
                  <a:schemeClr val="dk1"/>
                </a:solidFill>
              </a:rPr>
              <a:t>Use ML to classify signal types: Is this a clean single reflector? Multipath? Unreliable?</a:t>
            </a:r>
            <a:endParaRPr/>
          </a:p>
        </p:txBody>
      </p:sp>
      <p:sp>
        <p:nvSpPr>
          <p:cNvPr id="185" name="Google Shape;185;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 and references</a:t>
            </a:r>
            <a:endParaRPr/>
          </a:p>
        </p:txBody>
      </p:sp>
      <p:sp>
        <p:nvSpPr>
          <p:cNvPr id="191" name="Google Shape;191;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I would like to sincerely thank my mentors—Dhiman Mondal, Chet Ruszczyk, Pedro Elosegui, Scott Paine, John Barrett, Dan Hoak, and Russ McWhirter—for their guidance and support throughout this project. I am also grateful to the Haystack Observatory IT staff and the REU program coordinators for making this experience possible. This research was supported by the National Science Foundation (NSF) through the Research Experience for Undergraduates (REU) program at MIT Haystack Observatory, under award number 2243909.</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ct val="73333"/>
              <a:buFont typeface="Arial"/>
              <a:buNone/>
            </a:pPr>
            <a:r>
              <a:rPr lang="en" sz="1500">
                <a:solidFill>
                  <a:schemeClr val="dk1"/>
                </a:solidFill>
                <a:latin typeface="Times New Roman"/>
                <a:ea typeface="Times New Roman"/>
                <a:cs typeface="Times New Roman"/>
                <a:sym typeface="Times New Roman"/>
              </a:rPr>
              <a:t>References: </a:t>
            </a:r>
            <a:endParaRPr sz="15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ct val="100000"/>
              <a:buFont typeface="Arial"/>
              <a:buNone/>
            </a:pPr>
            <a:r>
              <a:rPr b="1" lang="en" sz="1100">
                <a:solidFill>
                  <a:schemeClr val="dk1"/>
                </a:solidFill>
              </a:rPr>
              <a:t>Kacimi, S.</a:t>
            </a:r>
            <a:r>
              <a:rPr lang="en" sz="1100">
                <a:solidFill>
                  <a:schemeClr val="dk1"/>
                </a:solidFill>
              </a:rPr>
              <a:t>, &amp; Kwok, R. </a:t>
            </a:r>
            <a:r>
              <a:rPr i="1" lang="en" sz="1100">
                <a:solidFill>
                  <a:schemeClr val="dk1"/>
                </a:solidFill>
              </a:rPr>
              <a:t>Arctic Snow Depth, Ice Thickness, and Volume From ICESat-2 and CryoSat-2 Freeboards</a:t>
            </a:r>
            <a:r>
              <a:rPr lang="en" sz="1100">
                <a:solidFill>
                  <a:schemeClr val="dk1"/>
                </a:solidFill>
              </a:rPr>
              <a:t>. Journal of Geophysical Research: Oceans, 2022.</a:t>
            </a:r>
            <a:endParaRPr sz="1100">
              <a:solidFill>
                <a:schemeClr val="dk1"/>
              </a:solidFill>
            </a:endParaRPr>
          </a:p>
          <a:p>
            <a:pPr indent="0" lvl="0" marL="0" rtl="0" algn="l">
              <a:spcBef>
                <a:spcPts val="0"/>
              </a:spcBef>
              <a:spcAft>
                <a:spcPts val="0"/>
              </a:spcAft>
              <a:buClr>
                <a:schemeClr val="dk1"/>
              </a:buClr>
              <a:buSzPct val="100000"/>
              <a:buFont typeface="Arial"/>
              <a:buNone/>
            </a:pPr>
            <a:r>
              <a:rPr b="1" lang="en" sz="1100">
                <a:solidFill>
                  <a:schemeClr val="dk1"/>
                </a:solidFill>
              </a:rPr>
              <a:t>Daneghian, S.</a:t>
            </a:r>
            <a:r>
              <a:rPr lang="en" sz="1100">
                <a:solidFill>
                  <a:schemeClr val="dk1"/>
                </a:solidFill>
              </a:rPr>
              <a:t>, et al. </a:t>
            </a:r>
            <a:r>
              <a:rPr i="1" lang="en" sz="1100">
                <a:solidFill>
                  <a:schemeClr val="dk1"/>
                </a:solidFill>
              </a:rPr>
              <a:t>Retrieving Snow Depth on Sea Ice Using Satellite Observations and Deep Learning</a:t>
            </a:r>
            <a:r>
              <a:rPr lang="en" sz="1100">
                <a:solidFill>
                  <a:schemeClr val="dk1"/>
                </a:solidFill>
              </a:rPr>
              <a:t>. 2024.</a:t>
            </a:r>
            <a:endParaRPr b="1" sz="1000">
              <a:solidFill>
                <a:schemeClr val="dk1"/>
              </a:solidFill>
            </a:endParaRPr>
          </a:p>
          <a:p>
            <a:pPr indent="0" lvl="0" marL="0" rtl="0" algn="l">
              <a:spcBef>
                <a:spcPts val="0"/>
              </a:spcBef>
              <a:spcAft>
                <a:spcPts val="0"/>
              </a:spcAft>
              <a:buClr>
                <a:schemeClr val="dk1"/>
              </a:buClr>
              <a:buSzPct val="110000"/>
              <a:buFont typeface="Arial"/>
              <a:buNone/>
            </a:pPr>
            <a:r>
              <a:rPr b="1" lang="en" sz="1000">
                <a:solidFill>
                  <a:schemeClr val="dk1"/>
                </a:solidFill>
              </a:rPr>
              <a:t>McSweeney, Robert.</a:t>
            </a:r>
            <a:r>
              <a:rPr lang="en" sz="1000">
                <a:solidFill>
                  <a:schemeClr val="dk1"/>
                </a:solidFill>
              </a:rPr>
              <a:t> "Arctic sea ice winter peak in 2022 is 10th lowest on record." </a:t>
            </a:r>
            <a:r>
              <a:rPr i="1" lang="en" sz="1000">
                <a:solidFill>
                  <a:schemeClr val="dk1"/>
                </a:solidFill>
              </a:rPr>
              <a:t>Carbon Brief</a:t>
            </a:r>
            <a:r>
              <a:rPr lang="en" sz="1000">
                <a:solidFill>
                  <a:schemeClr val="dk1"/>
                </a:solidFill>
              </a:rPr>
              <a:t> (2022). Retrieved from: </a:t>
            </a:r>
            <a:r>
              <a:rPr lang="en" sz="1000" u="sng">
                <a:solidFill>
                  <a:schemeClr val="hlink"/>
                </a:solidFill>
                <a:hlinkClick r:id="rId3"/>
              </a:rPr>
              <a:t>https://www.carbonbrief.org/arctic-sea-ice-winter-peak-in-2022-is-10th-lowest-on-record/</a:t>
            </a:r>
            <a:endParaRPr sz="1000" u="sng">
              <a:solidFill>
                <a:schemeClr val="hlink"/>
              </a:solidFill>
            </a:endParaRPr>
          </a:p>
          <a:p>
            <a:pPr indent="0" lvl="0" marL="0" rtl="0" algn="l">
              <a:spcBef>
                <a:spcPts val="0"/>
              </a:spcBef>
              <a:spcAft>
                <a:spcPts val="0"/>
              </a:spcAft>
              <a:buClr>
                <a:schemeClr val="dk1"/>
              </a:buClr>
              <a:buSzPct val="110000"/>
              <a:buFont typeface="Arial"/>
              <a:buNone/>
            </a:pPr>
            <a:r>
              <a:rPr b="1" lang="en" sz="1000">
                <a:solidFill>
                  <a:schemeClr val="dk1"/>
                </a:solidFill>
              </a:rPr>
              <a:t>Larson, Kristine M.</a:t>
            </a:r>
            <a:r>
              <a:rPr lang="en" sz="1000">
                <a:solidFill>
                  <a:schemeClr val="dk1"/>
                </a:solidFill>
              </a:rPr>
              <a:t> "GNSS-IR Software: gnssrefl." </a:t>
            </a:r>
            <a:r>
              <a:rPr i="1" lang="en" sz="1000">
                <a:solidFill>
                  <a:schemeClr val="dk1"/>
                </a:solidFill>
              </a:rPr>
              <a:t>GitHub Repository</a:t>
            </a:r>
            <a:r>
              <a:rPr lang="en" sz="1000">
                <a:solidFill>
                  <a:schemeClr val="dk1"/>
                </a:solidFill>
              </a:rPr>
              <a:t> (2023). Retrieved from: </a:t>
            </a:r>
            <a:r>
              <a:rPr lang="en" sz="1000" u="sng">
                <a:solidFill>
                  <a:schemeClr val="hlink"/>
                </a:solidFill>
                <a:hlinkClick r:id="rId4"/>
              </a:rPr>
              <a:t>https://github.com/kristinemlarson/gnssrefl</a:t>
            </a:r>
            <a:endParaRPr sz="1000" u="sng">
              <a:solidFill>
                <a:schemeClr val="hlink"/>
              </a:solidFill>
            </a:endParaRPr>
          </a:p>
          <a:p>
            <a:pPr indent="0" lvl="0" marL="0" rtl="0" algn="l">
              <a:spcBef>
                <a:spcPts val="0"/>
              </a:spcBef>
              <a:spcAft>
                <a:spcPts val="0"/>
              </a:spcAft>
              <a:buClr>
                <a:schemeClr val="dk1"/>
              </a:buClr>
              <a:buSzPct val="110000"/>
              <a:buFont typeface="Arial"/>
              <a:buNone/>
            </a:pPr>
            <a:r>
              <a:rPr b="1" lang="en" sz="1000">
                <a:solidFill>
                  <a:schemeClr val="dk1"/>
                </a:solidFill>
              </a:rPr>
              <a:t>Larson, Kristine M.</a:t>
            </a:r>
            <a:r>
              <a:rPr lang="en" sz="1000">
                <a:solidFill>
                  <a:schemeClr val="dk1"/>
                </a:solidFill>
              </a:rPr>
              <a:t> "Understanding GNSS-IR: Reflectometry Principles." </a:t>
            </a:r>
            <a:r>
              <a:rPr i="1" lang="en" sz="1000">
                <a:solidFill>
                  <a:schemeClr val="dk1"/>
                </a:solidFill>
              </a:rPr>
              <a:t>gnssrefl Documentation</a:t>
            </a:r>
            <a:r>
              <a:rPr lang="en" sz="1000">
                <a:solidFill>
                  <a:schemeClr val="dk1"/>
                </a:solidFill>
              </a:rPr>
              <a:t> (v1.3.13). Retrieved from: </a:t>
            </a:r>
            <a:r>
              <a:rPr lang="en" sz="1000" u="sng">
                <a:solidFill>
                  <a:schemeClr val="hlink"/>
                </a:solidFill>
                <a:hlinkClick r:id="rId5"/>
              </a:rPr>
              <a:t>https://gnssrefl.readthedocs.io/en/1.3.13/pages/understand.html</a:t>
            </a:r>
            <a:endParaRPr sz="1000" u="sng">
              <a:solidFill>
                <a:schemeClr val="hlink"/>
              </a:solidFill>
            </a:endParaRPr>
          </a:p>
          <a:p>
            <a:pPr indent="0" lvl="0" marL="0" rtl="0" algn="l">
              <a:spcBef>
                <a:spcPts val="0"/>
              </a:spcBef>
              <a:spcAft>
                <a:spcPts val="0"/>
              </a:spcAft>
              <a:buClr>
                <a:schemeClr val="dk1"/>
              </a:buClr>
              <a:buSzPct val="68750"/>
              <a:buFont typeface="Arial"/>
              <a:buNone/>
            </a:pPr>
            <a:r>
              <a:t/>
            </a:r>
            <a:endParaRPr sz="1600">
              <a:solidFill>
                <a:schemeClr val="dk1"/>
              </a:solidFill>
              <a:latin typeface="Times New Roman"/>
              <a:ea typeface="Times New Roman"/>
              <a:cs typeface="Times New Roman"/>
              <a:sym typeface="Times New Roman"/>
            </a:endParaRPr>
          </a:p>
        </p:txBody>
      </p:sp>
      <p:sp>
        <p:nvSpPr>
          <p:cNvPr id="192" name="Google Shape;192;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820"/>
              <a:t>Questions?</a:t>
            </a:r>
            <a:endParaRPr sz="4820"/>
          </a:p>
        </p:txBody>
      </p:sp>
      <p:sp>
        <p:nvSpPr>
          <p:cNvPr id="198" name="Google Shape;198;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65" name="Google Shape;65;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Importance of sea ice and snow</a:t>
            </a:r>
            <a:endParaRPr/>
          </a:p>
          <a:p>
            <a:pPr indent="-342900" lvl="0" marL="457200" rtl="0" algn="l">
              <a:spcBef>
                <a:spcPts val="0"/>
              </a:spcBef>
              <a:spcAft>
                <a:spcPts val="0"/>
              </a:spcAft>
              <a:buSzPts val="1800"/>
              <a:buChar char="●"/>
            </a:pPr>
            <a:r>
              <a:rPr lang="en"/>
              <a:t>Traditional techniques to </a:t>
            </a:r>
            <a:r>
              <a:rPr lang="en"/>
              <a:t>measure</a:t>
            </a:r>
            <a:r>
              <a:rPr lang="en"/>
              <a:t> snow depth on sea ice</a:t>
            </a:r>
            <a:endParaRPr/>
          </a:p>
          <a:p>
            <a:pPr indent="-342900" lvl="0" marL="457200" rtl="0" algn="l">
              <a:spcBef>
                <a:spcPts val="0"/>
              </a:spcBef>
              <a:spcAft>
                <a:spcPts val="0"/>
              </a:spcAft>
              <a:buSzPts val="1800"/>
              <a:buChar char="●"/>
            </a:pPr>
            <a:r>
              <a:rPr lang="en"/>
              <a:t>Traditional method to retrieve snow depth</a:t>
            </a:r>
            <a:r>
              <a:rPr lang="en"/>
              <a:t> using GNSS-REFL software for a </a:t>
            </a:r>
            <a:r>
              <a:rPr lang="en"/>
              <a:t>signal</a:t>
            </a:r>
            <a:r>
              <a:rPr lang="en"/>
              <a:t> reflector</a:t>
            </a:r>
            <a:endParaRPr/>
          </a:p>
          <a:p>
            <a:pPr indent="-342900" lvl="0" marL="457200" rtl="0" algn="l">
              <a:spcBef>
                <a:spcPts val="0"/>
              </a:spcBef>
              <a:spcAft>
                <a:spcPts val="0"/>
              </a:spcAft>
              <a:buSzPts val="1800"/>
              <a:buChar char="●"/>
            </a:pPr>
            <a:r>
              <a:rPr lang="en"/>
              <a:t>Experiment with synthetic data for two reflectors</a:t>
            </a:r>
            <a:endParaRPr/>
          </a:p>
          <a:p>
            <a:pPr indent="-342900" lvl="0" marL="457200" rtl="0" algn="l">
              <a:spcBef>
                <a:spcPts val="0"/>
              </a:spcBef>
              <a:spcAft>
                <a:spcPts val="0"/>
              </a:spcAft>
              <a:buSzPts val="1800"/>
              <a:buChar char="●"/>
            </a:pPr>
            <a:r>
              <a:rPr lang="en"/>
              <a:t>Result from the real data</a:t>
            </a:r>
            <a:endParaRPr/>
          </a:p>
          <a:p>
            <a:pPr indent="-342900" lvl="0" marL="457200" rtl="0" algn="l">
              <a:spcBef>
                <a:spcPts val="0"/>
              </a:spcBef>
              <a:spcAft>
                <a:spcPts val="0"/>
              </a:spcAft>
              <a:buSzPts val="1800"/>
              <a:buChar char="●"/>
            </a:pPr>
            <a:r>
              <a:rPr lang="en"/>
              <a:t>Summary and </a:t>
            </a:r>
            <a:r>
              <a:rPr lang="en"/>
              <a:t>challenges</a:t>
            </a:r>
            <a:r>
              <a:rPr lang="en"/>
              <a:t> </a:t>
            </a:r>
            <a:endParaRPr/>
          </a:p>
          <a:p>
            <a:pPr indent="-342900" lvl="0" marL="457200" rtl="0" algn="l">
              <a:spcBef>
                <a:spcPts val="0"/>
              </a:spcBef>
              <a:spcAft>
                <a:spcPts val="0"/>
              </a:spcAft>
              <a:buSzPts val="1800"/>
              <a:buChar char="●"/>
            </a:pPr>
            <a:r>
              <a:rPr lang="en"/>
              <a:t>Future work</a:t>
            </a:r>
            <a:endParaRPr/>
          </a:p>
        </p:txBody>
      </p:sp>
      <p:sp>
        <p:nvSpPr>
          <p:cNvPr id="66" name="Google Shape;66;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ctrTitle"/>
          </p:nvPr>
        </p:nvSpPr>
        <p:spPr>
          <a:xfrm>
            <a:off x="311700" y="347100"/>
            <a:ext cx="8520600" cy="522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500"/>
              <a:t>Importance of Arctic snow over sea ice</a:t>
            </a:r>
            <a:endParaRPr sz="2500"/>
          </a:p>
        </p:txBody>
      </p:sp>
      <p:sp>
        <p:nvSpPr>
          <p:cNvPr id="72" name="Google Shape;72;p15"/>
          <p:cNvSpPr txBox="1"/>
          <p:nvPr>
            <p:ph idx="1" type="subTitle"/>
          </p:nvPr>
        </p:nvSpPr>
        <p:spPr>
          <a:xfrm>
            <a:off x="6136350" y="3602475"/>
            <a:ext cx="2884800" cy="39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300"/>
              <a:t>[Modified after Kacimi et al., 2024]</a:t>
            </a:r>
            <a:endParaRPr i="1" sz="1300"/>
          </a:p>
        </p:txBody>
      </p:sp>
      <p:sp>
        <p:nvSpPr>
          <p:cNvPr id="73" name="Google Shape;73;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4" name="Google Shape;74;p15"/>
          <p:cNvPicPr preferRelativeResize="0"/>
          <p:nvPr/>
        </p:nvPicPr>
        <p:blipFill>
          <a:blip r:embed="rId3">
            <a:alphaModFix/>
          </a:blip>
          <a:stretch>
            <a:fillRect/>
          </a:stretch>
        </p:blipFill>
        <p:spPr>
          <a:xfrm>
            <a:off x="5134000" y="1201975"/>
            <a:ext cx="3698304" cy="2367423"/>
          </a:xfrm>
          <a:prstGeom prst="rect">
            <a:avLst/>
          </a:prstGeom>
          <a:noFill/>
          <a:ln>
            <a:noFill/>
          </a:ln>
        </p:spPr>
      </p:pic>
      <p:pic>
        <p:nvPicPr>
          <p:cNvPr id="75" name="Google Shape;75;p15"/>
          <p:cNvPicPr preferRelativeResize="0"/>
          <p:nvPr/>
        </p:nvPicPr>
        <p:blipFill>
          <a:blip r:embed="rId4">
            <a:alphaModFix/>
          </a:blip>
          <a:stretch>
            <a:fillRect/>
          </a:stretch>
        </p:blipFill>
        <p:spPr>
          <a:xfrm>
            <a:off x="583750" y="1255125"/>
            <a:ext cx="4359123" cy="2261125"/>
          </a:xfrm>
          <a:prstGeom prst="rect">
            <a:avLst/>
          </a:prstGeom>
          <a:noFill/>
          <a:ln>
            <a:noFill/>
          </a:ln>
        </p:spPr>
      </p:pic>
      <p:sp>
        <p:nvSpPr>
          <p:cNvPr id="76" name="Google Shape;76;p15"/>
          <p:cNvSpPr txBox="1"/>
          <p:nvPr/>
        </p:nvSpPr>
        <p:spPr>
          <a:xfrm>
            <a:off x="566906" y="3544115"/>
            <a:ext cx="30000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u="sng">
                <a:solidFill>
                  <a:schemeClr val="hlink"/>
                </a:solidFill>
                <a:hlinkClick r:id="rId5"/>
              </a:rPr>
              <a:t>https://www.carbonbrief.org/arctic-sea-ice-winter-peak-in-2022-is-10th-lowest-on-record/</a:t>
            </a:r>
            <a:endParaRPr sz="800"/>
          </a:p>
        </p:txBody>
      </p:sp>
      <p:sp>
        <p:nvSpPr>
          <p:cNvPr id="77" name="Google Shape;77;p15"/>
          <p:cNvSpPr txBox="1"/>
          <p:nvPr/>
        </p:nvSpPr>
        <p:spPr>
          <a:xfrm>
            <a:off x="750200" y="4029150"/>
            <a:ext cx="7914900" cy="1027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sz="1800">
                <a:solidFill>
                  <a:schemeClr val="dk2"/>
                </a:solidFill>
              </a:rPr>
              <a:t>Snow acts as a blanket that protects sea ice from </a:t>
            </a:r>
            <a:r>
              <a:rPr lang="en" sz="1800">
                <a:solidFill>
                  <a:schemeClr val="dk2"/>
                </a:solidFill>
              </a:rPr>
              <a:t>solar</a:t>
            </a:r>
            <a:r>
              <a:rPr lang="en" sz="1800">
                <a:solidFill>
                  <a:schemeClr val="dk2"/>
                </a:solidFill>
              </a:rPr>
              <a:t> radiation</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Snow plays a vital role in the sea ice thickness estimation</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ctrTitle"/>
          </p:nvPr>
        </p:nvSpPr>
        <p:spPr>
          <a:xfrm>
            <a:off x="311700" y="347100"/>
            <a:ext cx="8520600" cy="69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500"/>
              <a:t>Techniques used to measure snow thickness</a:t>
            </a:r>
            <a:endParaRPr sz="2500"/>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4" name="Google Shape;84;p16"/>
          <p:cNvSpPr txBox="1"/>
          <p:nvPr/>
        </p:nvSpPr>
        <p:spPr>
          <a:xfrm>
            <a:off x="640625" y="1636050"/>
            <a:ext cx="3489600" cy="1871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sz="1800">
                <a:solidFill>
                  <a:schemeClr val="dk2"/>
                </a:solidFill>
              </a:rPr>
              <a:t>Snow thickness can be estimated from the difference of ICESat-2 and CryoSat-2 freeboard.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It can also be measured using Magnaprobe. </a:t>
            </a:r>
            <a:endParaRPr sz="1800">
              <a:solidFill>
                <a:schemeClr val="dk2"/>
              </a:solidFill>
            </a:endParaRPr>
          </a:p>
        </p:txBody>
      </p:sp>
      <p:pic>
        <p:nvPicPr>
          <p:cNvPr id="85" name="Google Shape;85;p16" title="Screenshot 2025-08-06 at 4.28.14 PM.png"/>
          <p:cNvPicPr preferRelativeResize="0"/>
          <p:nvPr/>
        </p:nvPicPr>
        <p:blipFill rotWithShape="1">
          <a:blip r:embed="rId3">
            <a:alphaModFix/>
          </a:blip>
          <a:srcRect b="5141" l="0" r="0" t="0"/>
          <a:stretch/>
        </p:blipFill>
        <p:spPr>
          <a:xfrm>
            <a:off x="4080990" y="1216850"/>
            <a:ext cx="4751310" cy="3360201"/>
          </a:xfrm>
          <a:prstGeom prst="rect">
            <a:avLst/>
          </a:prstGeom>
          <a:noFill/>
          <a:ln>
            <a:noFill/>
          </a:ln>
        </p:spPr>
      </p:pic>
      <p:sp>
        <p:nvSpPr>
          <p:cNvPr id="86" name="Google Shape;86;p16"/>
          <p:cNvSpPr txBox="1"/>
          <p:nvPr>
            <p:ph idx="1" type="subTitle"/>
          </p:nvPr>
        </p:nvSpPr>
        <p:spPr>
          <a:xfrm>
            <a:off x="5587650" y="4577050"/>
            <a:ext cx="2884800" cy="39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300"/>
              <a:t>[Modified after Benedict et al., 2024]</a:t>
            </a:r>
            <a:endParaRPr i="1"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ctrTitle"/>
          </p:nvPr>
        </p:nvSpPr>
        <p:spPr>
          <a:xfrm>
            <a:off x="311700" y="168575"/>
            <a:ext cx="8520600" cy="60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500"/>
              <a:t>Snow depth from GNSS </a:t>
            </a:r>
            <a:endParaRPr sz="2500"/>
          </a:p>
        </p:txBody>
      </p:sp>
      <p:sp>
        <p:nvSpPr>
          <p:cNvPr id="92" name="Google Shape;92;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3" name="Google Shape;93;p17" title="Screenshot 2025-08-06 at 4.28.14 PM.png"/>
          <p:cNvPicPr preferRelativeResize="0"/>
          <p:nvPr/>
        </p:nvPicPr>
        <p:blipFill rotWithShape="1">
          <a:blip r:embed="rId3">
            <a:alphaModFix/>
          </a:blip>
          <a:srcRect b="5141" l="0" r="0" t="0"/>
          <a:stretch/>
        </p:blipFill>
        <p:spPr>
          <a:xfrm>
            <a:off x="486942" y="924962"/>
            <a:ext cx="4900882" cy="3465988"/>
          </a:xfrm>
          <a:prstGeom prst="rect">
            <a:avLst/>
          </a:prstGeom>
          <a:noFill/>
          <a:ln>
            <a:noFill/>
          </a:ln>
        </p:spPr>
      </p:pic>
      <p:sp>
        <p:nvSpPr>
          <p:cNvPr id="94" name="Google Shape;94;p17"/>
          <p:cNvSpPr txBox="1"/>
          <p:nvPr>
            <p:ph idx="1" type="subTitle"/>
          </p:nvPr>
        </p:nvSpPr>
        <p:spPr>
          <a:xfrm>
            <a:off x="1494988" y="4390950"/>
            <a:ext cx="2884800" cy="39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300"/>
              <a:t>[Modified after Benedict et al., 2024]</a:t>
            </a:r>
            <a:endParaRPr i="1" sz="1300"/>
          </a:p>
        </p:txBody>
      </p:sp>
      <p:sp>
        <p:nvSpPr>
          <p:cNvPr id="95" name="Google Shape;95;p17"/>
          <p:cNvSpPr/>
          <p:nvPr/>
        </p:nvSpPr>
        <p:spPr>
          <a:xfrm>
            <a:off x="2287396" y="1567175"/>
            <a:ext cx="716400" cy="18966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7"/>
          <p:cNvSpPr txBox="1"/>
          <p:nvPr/>
        </p:nvSpPr>
        <p:spPr>
          <a:xfrm>
            <a:off x="5462175" y="1386850"/>
            <a:ext cx="3143100" cy="3069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sz="1800">
                <a:solidFill>
                  <a:schemeClr val="dk2"/>
                </a:solidFill>
              </a:rPr>
              <a:t>If feasible, </a:t>
            </a:r>
            <a:r>
              <a:rPr lang="en" sz="1800">
                <a:solidFill>
                  <a:schemeClr val="dk2"/>
                </a:solidFill>
              </a:rPr>
              <a:t>snow</a:t>
            </a:r>
            <a:r>
              <a:rPr lang="en" sz="1800">
                <a:solidFill>
                  <a:schemeClr val="dk2"/>
                </a:solidFill>
              </a:rPr>
              <a:t> depth can be estimated using SIDEx GNSS array of 12 stations </a:t>
            </a:r>
            <a:r>
              <a:rPr lang="en" sz="1800">
                <a:solidFill>
                  <a:schemeClr val="dk2"/>
                </a:solidFill>
              </a:rPr>
              <a:t>deployed</a:t>
            </a:r>
            <a:r>
              <a:rPr lang="en" sz="1800">
                <a:solidFill>
                  <a:schemeClr val="dk2"/>
                </a:solidFill>
              </a:rPr>
              <a:t> in Arctic in 2021.</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The estimates can be validated using the direct snow-depth measurements from Ice Mass </a:t>
            </a:r>
            <a:r>
              <a:rPr lang="en" sz="1800">
                <a:solidFill>
                  <a:schemeClr val="dk2"/>
                </a:solidFill>
              </a:rPr>
              <a:t>Balance</a:t>
            </a:r>
            <a:r>
              <a:rPr lang="en" sz="1800">
                <a:solidFill>
                  <a:schemeClr val="dk2"/>
                </a:solidFill>
              </a:rPr>
              <a:t> Buoy.</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How Do We Measure Reflector Height and Snow Depth?</a:t>
            </a:r>
            <a:endParaRPr/>
          </a:p>
          <a:p>
            <a:pPr indent="0" lvl="0" marL="0" rtl="0" algn="ctr">
              <a:spcBef>
                <a:spcPts val="0"/>
              </a:spcBef>
              <a:spcAft>
                <a:spcPts val="0"/>
              </a:spcAft>
              <a:buNone/>
            </a:pPr>
            <a:r>
              <a:t/>
            </a:r>
            <a:endParaRPr/>
          </a:p>
        </p:txBody>
      </p:sp>
      <p:sp>
        <p:nvSpPr>
          <p:cNvPr id="102" name="Google Shape;10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3" name="Google Shape;103;p18" title="Screenshot 2025-08-05 at 6.33.35 AM.png"/>
          <p:cNvPicPr preferRelativeResize="0"/>
          <p:nvPr/>
        </p:nvPicPr>
        <p:blipFill>
          <a:blip r:embed="rId3">
            <a:alphaModFix/>
          </a:blip>
          <a:stretch>
            <a:fillRect/>
          </a:stretch>
        </p:blipFill>
        <p:spPr>
          <a:xfrm>
            <a:off x="4928225" y="1054875"/>
            <a:ext cx="3904075" cy="3873951"/>
          </a:xfrm>
          <a:prstGeom prst="rect">
            <a:avLst/>
          </a:prstGeom>
          <a:noFill/>
          <a:ln>
            <a:noFill/>
          </a:ln>
        </p:spPr>
      </p:pic>
      <p:pic>
        <p:nvPicPr>
          <p:cNvPr id="104" name="Google Shape;104;p18" title="myAnimation.gif"/>
          <p:cNvPicPr preferRelativeResize="0"/>
          <p:nvPr/>
        </p:nvPicPr>
        <p:blipFill rotWithShape="1">
          <a:blip r:embed="rId4">
            <a:alphaModFix/>
          </a:blip>
          <a:srcRect b="7270" l="0" r="15761" t="0"/>
          <a:stretch/>
        </p:blipFill>
        <p:spPr>
          <a:xfrm>
            <a:off x="311700" y="967150"/>
            <a:ext cx="3986675" cy="3298175"/>
          </a:xfrm>
          <a:prstGeom prst="rect">
            <a:avLst/>
          </a:prstGeom>
          <a:noFill/>
          <a:ln>
            <a:noFill/>
          </a:ln>
        </p:spPr>
      </p:pic>
      <p:pic>
        <p:nvPicPr>
          <p:cNvPr id="105" name="Google Shape;105;p18" title="Screenshot 2025-08-06 at 2.24.02 PM.png"/>
          <p:cNvPicPr preferRelativeResize="0"/>
          <p:nvPr/>
        </p:nvPicPr>
        <p:blipFill>
          <a:blip r:embed="rId5">
            <a:alphaModFix/>
          </a:blip>
          <a:stretch>
            <a:fillRect/>
          </a:stretch>
        </p:blipFill>
        <p:spPr>
          <a:xfrm>
            <a:off x="628825" y="4389500"/>
            <a:ext cx="3352425" cy="754000"/>
          </a:xfrm>
          <a:prstGeom prst="rect">
            <a:avLst/>
          </a:prstGeom>
          <a:noFill/>
          <a:ln>
            <a:noFill/>
          </a:ln>
        </p:spPr>
      </p:pic>
      <p:sp>
        <p:nvSpPr>
          <p:cNvPr id="106" name="Google Shape;106;p18"/>
          <p:cNvSpPr txBox="1"/>
          <p:nvPr/>
        </p:nvSpPr>
        <p:spPr>
          <a:xfrm>
            <a:off x="269575" y="4181050"/>
            <a:ext cx="2857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u="sng">
                <a:solidFill>
                  <a:schemeClr val="hlink"/>
                </a:solidFill>
                <a:hlinkClick r:id="rId6"/>
              </a:rPr>
              <a:t>https://github.com/kristinemlarson/gnssrefl</a:t>
            </a:r>
            <a:endParaRPr sz="1000"/>
          </a:p>
        </p:txBody>
      </p:sp>
      <p:sp>
        <p:nvSpPr>
          <p:cNvPr id="107" name="Google Shape;107;p18"/>
          <p:cNvSpPr txBox="1"/>
          <p:nvPr/>
        </p:nvSpPr>
        <p:spPr>
          <a:xfrm>
            <a:off x="4928225" y="4866600"/>
            <a:ext cx="3000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u="sng">
                <a:solidFill>
                  <a:schemeClr val="hlink"/>
                </a:solidFill>
                <a:hlinkClick r:id="rId7"/>
              </a:rPr>
              <a:t>https://gnssrefl.readthedocs.io/en/1.3.13/pages/understand.html</a:t>
            </a:r>
            <a:endParaRPr sz="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p:nvPr/>
        </p:nvSpPr>
        <p:spPr>
          <a:xfrm>
            <a:off x="5310275" y="2730513"/>
            <a:ext cx="3683700" cy="2016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9"/>
          <p:cNvSpPr txBox="1"/>
          <p:nvPr>
            <p:ph type="title"/>
          </p:nvPr>
        </p:nvSpPr>
        <p:spPr>
          <a:xfrm>
            <a:off x="311700" y="1544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SNR from a single satellite</a:t>
            </a:r>
            <a:endParaRPr/>
          </a:p>
        </p:txBody>
      </p:sp>
      <p:sp>
        <p:nvSpPr>
          <p:cNvPr id="114" name="Google Shape;114;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5" name="Google Shape;115;p19" title="Screenshot 2025-08-06 at 2.48.50 PM.png"/>
          <p:cNvPicPr preferRelativeResize="0"/>
          <p:nvPr/>
        </p:nvPicPr>
        <p:blipFill>
          <a:blip r:embed="rId3">
            <a:alphaModFix/>
          </a:blip>
          <a:stretch>
            <a:fillRect/>
          </a:stretch>
        </p:blipFill>
        <p:spPr>
          <a:xfrm>
            <a:off x="623300" y="776824"/>
            <a:ext cx="4224120" cy="1794925"/>
          </a:xfrm>
          <a:prstGeom prst="rect">
            <a:avLst/>
          </a:prstGeom>
          <a:noFill/>
          <a:ln>
            <a:noFill/>
          </a:ln>
        </p:spPr>
      </p:pic>
      <p:pic>
        <p:nvPicPr>
          <p:cNvPr id="116" name="Google Shape;116;p19" title="Screenshot 2025-08-06 at 2.59.49 PM.png"/>
          <p:cNvPicPr preferRelativeResize="0"/>
          <p:nvPr/>
        </p:nvPicPr>
        <p:blipFill>
          <a:blip r:embed="rId4">
            <a:alphaModFix/>
          </a:blip>
          <a:stretch>
            <a:fillRect/>
          </a:stretch>
        </p:blipFill>
        <p:spPr>
          <a:xfrm>
            <a:off x="311700" y="2471375"/>
            <a:ext cx="4678399" cy="2534876"/>
          </a:xfrm>
          <a:prstGeom prst="rect">
            <a:avLst/>
          </a:prstGeom>
          <a:noFill/>
          <a:ln>
            <a:noFill/>
          </a:ln>
        </p:spPr>
      </p:pic>
      <p:sp>
        <p:nvSpPr>
          <p:cNvPr id="117" name="Google Shape;117;p19"/>
          <p:cNvSpPr txBox="1"/>
          <p:nvPr/>
        </p:nvSpPr>
        <p:spPr>
          <a:xfrm>
            <a:off x="5529575" y="3112425"/>
            <a:ext cx="3245100" cy="125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rPr>
              <a:t>Objective</a:t>
            </a:r>
            <a:endParaRPr sz="1800">
              <a:solidFill>
                <a:schemeClr val="dk2"/>
              </a:solidFill>
            </a:endParaRPr>
          </a:p>
          <a:p>
            <a:pPr indent="-342900" lvl="0" marL="457200" rtl="0" algn="l">
              <a:lnSpc>
                <a:spcPct val="115000"/>
              </a:lnSpc>
              <a:spcBef>
                <a:spcPts val="1200"/>
              </a:spcBef>
              <a:spcAft>
                <a:spcPts val="0"/>
              </a:spcAft>
              <a:buClr>
                <a:schemeClr val="dk2"/>
              </a:buClr>
              <a:buSzPts val="1800"/>
              <a:buChar char="●"/>
            </a:pPr>
            <a:r>
              <a:rPr lang="en" sz="1800">
                <a:solidFill>
                  <a:schemeClr val="dk2"/>
                </a:solidFill>
              </a:rPr>
              <a:t>Obtaining snow depth using two-reflector model</a:t>
            </a:r>
            <a:endParaRPr sz="1800">
              <a:solidFill>
                <a:schemeClr val="dk2"/>
              </a:solidFill>
            </a:endParaRPr>
          </a:p>
        </p:txBody>
      </p:sp>
      <p:sp>
        <p:nvSpPr>
          <p:cNvPr id="118" name="Google Shape;118;p19"/>
          <p:cNvSpPr txBox="1"/>
          <p:nvPr/>
        </p:nvSpPr>
        <p:spPr>
          <a:xfrm>
            <a:off x="5411575" y="1124837"/>
            <a:ext cx="3245100" cy="1098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Detrended SNR pattern can </a:t>
            </a:r>
            <a:r>
              <a:rPr lang="en" sz="1800">
                <a:solidFill>
                  <a:schemeClr val="dk2"/>
                </a:solidFill>
              </a:rPr>
              <a:t>provide</a:t>
            </a:r>
            <a:r>
              <a:rPr lang="en" sz="1800">
                <a:solidFill>
                  <a:schemeClr val="dk2"/>
                </a:solidFill>
              </a:rPr>
              <a:t> information about </a:t>
            </a:r>
            <a:r>
              <a:rPr i="1" lang="en" sz="1800">
                <a:solidFill>
                  <a:schemeClr val="dk2"/>
                </a:solidFill>
              </a:rPr>
              <a:t>one reflector height</a:t>
            </a:r>
            <a:endParaRPr i="1" sz="1800">
              <a:solidFill>
                <a:schemeClr val="dk2"/>
              </a:solidFill>
            </a:endParaRPr>
          </a:p>
        </p:txBody>
      </p:sp>
      <p:sp>
        <p:nvSpPr>
          <p:cNvPr id="119" name="Google Shape;119;p19"/>
          <p:cNvSpPr txBox="1"/>
          <p:nvPr/>
        </p:nvSpPr>
        <p:spPr>
          <a:xfrm>
            <a:off x="623300" y="4884327"/>
            <a:ext cx="3000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u="sng">
                <a:solidFill>
                  <a:schemeClr val="hlink"/>
                </a:solidFill>
                <a:hlinkClick r:id="rId5"/>
              </a:rPr>
              <a:t>https://gnssrefl.readthedocs.io/en/1.3.13/pages/understand.html</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Methods</a:t>
            </a:r>
            <a:endParaRPr/>
          </a:p>
        </p:txBody>
      </p:sp>
      <p:sp>
        <p:nvSpPr>
          <p:cNvPr id="125" name="Google Shape;12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We will </a:t>
            </a:r>
            <a:r>
              <a:rPr lang="en">
                <a:solidFill>
                  <a:schemeClr val="dk1"/>
                </a:solidFill>
              </a:rPr>
              <a:t>utilize</a:t>
            </a:r>
            <a:r>
              <a:rPr lang="en">
                <a:solidFill>
                  <a:schemeClr val="dk1"/>
                </a:solidFill>
              </a:rPr>
              <a:t> 3 differents methods</a:t>
            </a:r>
            <a:endParaRPr>
              <a:solidFill>
                <a:schemeClr val="dk1"/>
              </a:solidFill>
            </a:endParaRPr>
          </a:p>
          <a:p>
            <a:pPr indent="-342900" lvl="0" marL="914400" rtl="0" algn="l">
              <a:lnSpc>
                <a:spcPct val="115000"/>
              </a:lnSpc>
              <a:spcBef>
                <a:spcPts val="0"/>
              </a:spcBef>
              <a:spcAft>
                <a:spcPts val="0"/>
              </a:spcAft>
              <a:buClr>
                <a:schemeClr val="dk1"/>
              </a:buClr>
              <a:buSzPts val="1800"/>
              <a:buAutoNum type="arabicPeriod"/>
            </a:pPr>
            <a:r>
              <a:rPr lang="en">
                <a:solidFill>
                  <a:schemeClr val="dk1"/>
                </a:solidFill>
              </a:rPr>
              <a:t>Grid Search Method </a:t>
            </a:r>
            <a:r>
              <a:rPr lang="en">
                <a:solidFill>
                  <a:schemeClr val="dk1"/>
                </a:solidFill>
              </a:rPr>
              <a:t>(GSM)	</a:t>
            </a:r>
            <a:endParaRPr>
              <a:solidFill>
                <a:schemeClr val="dk1"/>
              </a:solidFill>
            </a:endParaRPr>
          </a:p>
          <a:p>
            <a:pPr indent="-342900" lvl="0" marL="914400" rtl="0" algn="l">
              <a:lnSpc>
                <a:spcPct val="115000"/>
              </a:lnSpc>
              <a:spcBef>
                <a:spcPts val="0"/>
              </a:spcBef>
              <a:spcAft>
                <a:spcPts val="0"/>
              </a:spcAft>
              <a:buClr>
                <a:schemeClr val="dk1"/>
              </a:buClr>
              <a:buSzPts val="1800"/>
              <a:buAutoNum type="arabicPeriod"/>
            </a:pPr>
            <a:r>
              <a:rPr lang="en">
                <a:solidFill>
                  <a:schemeClr val="dk1"/>
                </a:solidFill>
              </a:rPr>
              <a:t>Fast Fourier Transforms (FFT)</a:t>
            </a:r>
            <a:endParaRPr>
              <a:solidFill>
                <a:schemeClr val="dk1"/>
              </a:solidFill>
            </a:endParaRPr>
          </a:p>
          <a:p>
            <a:pPr indent="-342900" lvl="0" marL="914400" rtl="0" algn="l">
              <a:lnSpc>
                <a:spcPct val="115000"/>
              </a:lnSpc>
              <a:spcBef>
                <a:spcPts val="0"/>
              </a:spcBef>
              <a:spcAft>
                <a:spcPts val="0"/>
              </a:spcAft>
              <a:buClr>
                <a:schemeClr val="dk1"/>
              </a:buClr>
              <a:buSzPts val="1800"/>
              <a:buAutoNum type="arabicPeriod"/>
            </a:pPr>
            <a:r>
              <a:rPr lang="en">
                <a:solidFill>
                  <a:schemeClr val="dk1"/>
                </a:solidFill>
              </a:rPr>
              <a:t>Lomb-Scargle Periodograms (LSP)</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Well known software GNSS-REFL uses LSP but for single reflector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 demonstrate the efficiency of three different methods first with synthetic data and then with real observations</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p:txBody>
      </p:sp>
      <p:sp>
        <p:nvSpPr>
          <p:cNvPr id="126" name="Google Shape;12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2512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Synthetic signal with known reflectors height</a:t>
            </a:r>
            <a:endParaRPr/>
          </a:p>
        </p:txBody>
      </p:sp>
      <p:sp>
        <p:nvSpPr>
          <p:cNvPr id="132" name="Google Shape;13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3" name="Google Shape;133;p21"/>
          <p:cNvSpPr txBox="1"/>
          <p:nvPr/>
        </p:nvSpPr>
        <p:spPr>
          <a:xfrm>
            <a:off x="1195525" y="3769700"/>
            <a:ext cx="6753000" cy="1185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Generated a synthetic signal for 1m and 2m </a:t>
            </a:r>
            <a:r>
              <a:rPr lang="en" sz="1800">
                <a:solidFill>
                  <a:schemeClr val="dk1"/>
                </a:solidFill>
              </a:rPr>
              <a:t>reflector</a:t>
            </a:r>
            <a:r>
              <a:rPr lang="en" sz="1800">
                <a:solidFill>
                  <a:schemeClr val="dk1"/>
                </a:solidFill>
              </a:rPr>
              <a:t> height using the SNR equation with some noise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Recovered the reflector height using three different methods.</a:t>
            </a:r>
            <a:endParaRPr sz="1800">
              <a:solidFill>
                <a:schemeClr val="dk1"/>
              </a:solidFill>
            </a:endParaRPr>
          </a:p>
        </p:txBody>
      </p:sp>
      <p:pic>
        <p:nvPicPr>
          <p:cNvPr id="134" name="Google Shape;134;p21" title="Screenshot 2025-08-06 at 3.44.15 PM.png"/>
          <p:cNvPicPr preferRelativeResize="0"/>
          <p:nvPr/>
        </p:nvPicPr>
        <p:blipFill rotWithShape="1">
          <a:blip r:embed="rId3">
            <a:alphaModFix/>
          </a:blip>
          <a:srcRect b="0" l="0" r="0" t="7175"/>
          <a:stretch/>
        </p:blipFill>
        <p:spPr>
          <a:xfrm>
            <a:off x="1001675" y="985788"/>
            <a:ext cx="7140675" cy="26234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