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"/>
  </p:notesMasterIdLst>
  <p:sldIdLst>
    <p:sldId id="259" r:id="rId2"/>
  </p:sldIdLst>
  <p:sldSz cx="43891200" cy="32918400"/>
  <p:notesSz cx="20104100" cy="15081250"/>
  <p:embeddedFontLst>
    <p:embeddedFont>
      <p:font typeface="Garamond" panose="02020404030301010803" pitchFamily="18" charset="0"/>
      <p:regular r:id="rId4"/>
      <p:bold r:id="rId5"/>
      <p:italic r:id="rId6"/>
      <p:boldItalic r:id="rId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286">
          <p15:clr>
            <a:srgbClr val="000000"/>
          </p15:clr>
        </p15:guide>
        <p15:guide id="2" pos="4716">
          <p15:clr>
            <a:srgbClr val="000000"/>
          </p15:clr>
        </p15:guide>
      </p15:sldGuideLst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12" roundtripDataSignature="AMtx7mgDhSW1dzNt9NQdkicvatntCbgq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E13"/>
    <a:srgbClr val="8D2B77"/>
    <a:srgbClr val="61C6BC"/>
    <a:srgbClr val="A5D275"/>
    <a:srgbClr val="EB8523"/>
    <a:srgbClr val="6D1853"/>
    <a:srgbClr val="370D2B"/>
    <a:srgbClr val="74C7A6"/>
    <a:srgbClr val="F2B41D"/>
    <a:srgbClr val="EC49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30E8BE-4B4E-4194-A9FE-3E1B77E5616B}" v="1031" dt="2025-08-06T16:10:16.045"/>
    <p1510:client id="{29CB1198-EA9B-4464-89C1-E4352C11E9E2}" v="3" dt="2025-08-06T16:12:49.399"/>
    <p1510:client id="{D080A5E1-6C6A-4FD0-8A91-675A134261DD}" v="11" dt="2025-08-06T16:15:12.958"/>
    <p1510:client id="{FD20C9E1-67F5-4E6A-81CB-3806EF0F2BA1}" v="8" dt="2025-08-04T21:50:04.4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065"/>
    <p:restoredTop sz="94708"/>
  </p:normalViewPr>
  <p:slideViewPr>
    <p:cSldViewPr snapToGrid="0">
      <p:cViewPr>
        <p:scale>
          <a:sx n="24" d="100"/>
          <a:sy n="24" d="100"/>
        </p:scale>
        <p:origin x="384" y="272"/>
      </p:cViewPr>
      <p:guideLst>
        <p:guide orient="horz" pos="6286"/>
        <p:guide pos="47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customschemas.google.com/relationships/presentationmetadata" Target="meta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5" Type="http://schemas.openxmlformats.org/officeDocument/2006/relationships/font" Target="fonts/font2.fntdata"/><Relationship Id="rId15" Type="http://schemas.openxmlformats.org/officeDocument/2006/relationships/theme" Target="theme/theme1.xml"/><Relationship Id="rId4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Welchman" userId="szBoIAXSEf+uVV+Ojo1Te5wAO4kU3FBa80j8guPXwB4=" providerId="None" clId="Web-{D080A5E1-6C6A-4FD0-8A91-675A134261DD}"/>
    <pc:docChg chg="modSld">
      <pc:chgData name="Ben Welchman" userId="szBoIAXSEf+uVV+Ojo1Te5wAO4kU3FBa80j8guPXwB4=" providerId="None" clId="Web-{D080A5E1-6C6A-4FD0-8A91-675A134261DD}" dt="2025-08-06T16:15:12.349" v="3" actId="20577"/>
      <pc:docMkLst>
        <pc:docMk/>
      </pc:docMkLst>
      <pc:sldChg chg="modSp">
        <pc:chgData name="Ben Welchman" userId="szBoIAXSEf+uVV+Ojo1Te5wAO4kU3FBa80j8guPXwB4=" providerId="None" clId="Web-{D080A5E1-6C6A-4FD0-8A91-675A134261DD}" dt="2025-08-06T16:15:12.349" v="3" actId="20577"/>
        <pc:sldMkLst>
          <pc:docMk/>
          <pc:sldMk cId="0" sldId="259"/>
        </pc:sldMkLst>
        <pc:spChg chg="mod">
          <ac:chgData name="Ben Welchman" userId="szBoIAXSEf+uVV+Ojo1Te5wAO4kU3FBa80j8guPXwB4=" providerId="None" clId="Web-{D080A5E1-6C6A-4FD0-8A91-675A134261DD}" dt="2025-08-06T16:15:04.443" v="2" actId="20577"/>
          <ac:spMkLst>
            <pc:docMk/>
            <pc:sldMk cId="0" sldId="259"/>
            <ac:spMk id="4" creationId="{A3AEBA33-2D3D-670A-668E-80890DB84595}"/>
          </ac:spMkLst>
        </pc:spChg>
        <pc:spChg chg="mod">
          <ac:chgData name="Ben Welchman" userId="szBoIAXSEf+uVV+Ojo1Te5wAO4kU3FBa80j8guPXwB4=" providerId="None" clId="Web-{D080A5E1-6C6A-4FD0-8A91-675A134261DD}" dt="2025-08-06T16:15:12.349" v="3" actId="20577"/>
          <ac:spMkLst>
            <pc:docMk/>
            <pc:sldMk cId="0" sldId="259"/>
            <ac:spMk id="72" creationId="{3C39E164-9FFF-4584-D880-80DD81DBC187}"/>
          </ac:spMkLst>
        </pc:spChg>
      </pc:sldChg>
    </pc:docChg>
  </pc:docChgLst>
  <pc:docChgLst>
    <pc:chgData name="Ben Welchman" userId="szBoIAXSEf+uVV+Ojo1Te5wAO4kU3FBa80j8guPXwB4=" providerId="None" clId="Web-{FD20C9E1-67F5-4E6A-81CB-3806EF0F2BA1}"/>
    <pc:docChg chg="modSld">
      <pc:chgData name="Ben Welchman" userId="szBoIAXSEf+uVV+Ojo1Te5wAO4kU3FBa80j8guPXwB4=" providerId="None" clId="Web-{FD20C9E1-67F5-4E6A-81CB-3806EF0F2BA1}" dt="2025-08-04T21:50:03.061" v="4" actId="20577"/>
      <pc:docMkLst>
        <pc:docMk/>
      </pc:docMkLst>
      <pc:sldChg chg="modSp">
        <pc:chgData name="Ben Welchman" userId="szBoIAXSEf+uVV+Ojo1Te5wAO4kU3FBa80j8guPXwB4=" providerId="None" clId="Web-{FD20C9E1-67F5-4E6A-81CB-3806EF0F2BA1}" dt="2025-08-04T21:50:03.061" v="4" actId="20577"/>
        <pc:sldMkLst>
          <pc:docMk/>
          <pc:sldMk cId="0" sldId="259"/>
        </pc:sldMkLst>
        <pc:spChg chg="mod">
          <ac:chgData name="Ben Welchman" userId="szBoIAXSEf+uVV+Ojo1Te5wAO4kU3FBa80j8guPXwB4=" providerId="None" clId="Web-{FD20C9E1-67F5-4E6A-81CB-3806EF0F2BA1}" dt="2025-08-04T21:48:14.544" v="3" actId="1076"/>
          <ac:spMkLst>
            <pc:docMk/>
            <pc:sldMk cId="0" sldId="259"/>
            <ac:spMk id="29" creationId="{7A487617-75EA-C2C5-1FFD-83CF1F04A95F}"/>
          </ac:spMkLst>
        </pc:spChg>
        <pc:spChg chg="mod">
          <ac:chgData name="Ben Welchman" userId="szBoIAXSEf+uVV+Ojo1Te5wAO4kU3FBa80j8guPXwB4=" providerId="None" clId="Web-{FD20C9E1-67F5-4E6A-81CB-3806EF0F2BA1}" dt="2025-08-04T21:50:03.061" v="4" actId="20577"/>
          <ac:spMkLst>
            <pc:docMk/>
            <pc:sldMk cId="0" sldId="259"/>
            <ac:spMk id="82" creationId="{00000000-0000-0000-0000-000000000000}"/>
          </ac:spMkLst>
        </pc:spChg>
      </pc:sldChg>
    </pc:docChg>
  </pc:docChgLst>
  <pc:docChgLst>
    <pc:chgData name="Ben Welchman" userId="szBoIAXSEf+uVV+Ojo1Te5wAO4kU3FBa80j8guPXwB4=" providerId="None" clId="Web-{0E30E8BE-4B4E-4194-A9FE-3E1B77E5616B}"/>
    <pc:docChg chg="modSld">
      <pc:chgData name="Ben Welchman" userId="szBoIAXSEf+uVV+Ojo1Te5wAO4kU3FBa80j8guPXwB4=" providerId="None" clId="Web-{0E30E8BE-4B4E-4194-A9FE-3E1B77E5616B}" dt="2025-08-06T16:10:09.154" v="573" actId="20577"/>
      <pc:docMkLst>
        <pc:docMk/>
      </pc:docMkLst>
      <pc:sldChg chg="addSp delSp modSp">
        <pc:chgData name="Ben Welchman" userId="szBoIAXSEf+uVV+Ojo1Te5wAO4kU3FBa80j8guPXwB4=" providerId="None" clId="Web-{0E30E8BE-4B4E-4194-A9FE-3E1B77E5616B}" dt="2025-08-06T16:10:09.154" v="573" actId="20577"/>
        <pc:sldMkLst>
          <pc:docMk/>
          <pc:sldMk cId="0" sldId="259"/>
        </pc:sldMkLst>
        <pc:spChg chg="mod">
          <ac:chgData name="Ben Welchman" userId="szBoIAXSEf+uVV+Ojo1Te5wAO4kU3FBa80j8guPXwB4=" providerId="None" clId="Web-{0E30E8BE-4B4E-4194-A9FE-3E1B77E5616B}" dt="2025-08-06T16:09:27.419" v="565" actId="1076"/>
          <ac:spMkLst>
            <pc:docMk/>
            <pc:sldMk cId="0" sldId="259"/>
            <ac:spMk id="2" creationId="{1AC07E9C-171A-B8D9-5D91-C64A423047FC}"/>
          </ac:spMkLst>
        </pc:spChg>
        <pc:spChg chg="mod">
          <ac:chgData name="Ben Welchman" userId="szBoIAXSEf+uVV+Ojo1Te5wAO4kU3FBa80j8guPXwB4=" providerId="None" clId="Web-{0E30E8BE-4B4E-4194-A9FE-3E1B77E5616B}" dt="2025-08-06T16:08:28.965" v="556" actId="1076"/>
          <ac:spMkLst>
            <pc:docMk/>
            <pc:sldMk cId="0" sldId="259"/>
            <ac:spMk id="4" creationId="{A3AEBA33-2D3D-670A-668E-80890DB84595}"/>
          </ac:spMkLst>
        </pc:spChg>
        <pc:spChg chg="add del mod">
          <ac:chgData name="Ben Welchman" userId="szBoIAXSEf+uVV+Ojo1Te5wAO4kU3FBa80j8guPXwB4=" providerId="None" clId="Web-{0E30E8BE-4B4E-4194-A9FE-3E1B77E5616B}" dt="2025-08-06T15:40:04.419" v="35"/>
          <ac:spMkLst>
            <pc:docMk/>
            <pc:sldMk cId="0" sldId="259"/>
            <ac:spMk id="9" creationId="{01E6A389-47CB-AEC4-940C-667CB162C1E4}"/>
          </ac:spMkLst>
        </pc:spChg>
        <pc:spChg chg="add del">
          <ac:chgData name="Ben Welchman" userId="szBoIAXSEf+uVV+Ojo1Te5wAO4kU3FBa80j8guPXwB4=" providerId="None" clId="Web-{0E30E8BE-4B4E-4194-A9FE-3E1B77E5616B}" dt="2025-08-06T15:50:28.146" v="255"/>
          <ac:spMkLst>
            <pc:docMk/>
            <pc:sldMk cId="0" sldId="259"/>
            <ac:spMk id="31" creationId="{3FA916D4-6C9A-CF10-A4C2-BB9EDAEFF0F8}"/>
          </ac:spMkLst>
        </pc:spChg>
        <pc:spChg chg="add del">
          <ac:chgData name="Ben Welchman" userId="szBoIAXSEf+uVV+Ojo1Te5wAO4kU3FBa80j8guPXwB4=" providerId="None" clId="Web-{0E30E8BE-4B4E-4194-A9FE-3E1B77E5616B}" dt="2025-08-06T15:50:18.334" v="253"/>
          <ac:spMkLst>
            <pc:docMk/>
            <pc:sldMk cId="0" sldId="259"/>
            <ac:spMk id="41" creationId="{F4F028A4-EEBD-0134-0C05-AA013D5ED464}"/>
          </ac:spMkLst>
        </pc:spChg>
        <pc:spChg chg="add del">
          <ac:chgData name="Ben Welchman" userId="szBoIAXSEf+uVV+Ojo1Te5wAO4kU3FBa80j8guPXwB4=" providerId="None" clId="Web-{0E30E8BE-4B4E-4194-A9FE-3E1B77E5616B}" dt="2025-08-06T15:49:36.739" v="240"/>
          <ac:spMkLst>
            <pc:docMk/>
            <pc:sldMk cId="0" sldId="259"/>
            <ac:spMk id="61" creationId="{DC80FC39-811B-7C6F-1F09-ECA0E83C236C}"/>
          </ac:spMkLst>
        </pc:spChg>
        <pc:spChg chg="add del mod">
          <ac:chgData name="Ben Welchman" userId="szBoIAXSEf+uVV+Ojo1Te5wAO4kU3FBa80j8guPXwB4=" providerId="None" clId="Web-{0E30E8BE-4B4E-4194-A9FE-3E1B77E5616B}" dt="2025-08-06T15:49:25.973" v="238"/>
          <ac:spMkLst>
            <pc:docMk/>
            <pc:sldMk cId="0" sldId="259"/>
            <ac:spMk id="64" creationId="{0C034C8A-A5E7-E93D-B5EA-106ADC2BC41A}"/>
          </ac:spMkLst>
        </pc:spChg>
        <pc:spChg chg="add del">
          <ac:chgData name="Ben Welchman" userId="szBoIAXSEf+uVV+Ojo1Te5wAO4kU3FBa80j8guPXwB4=" providerId="None" clId="Web-{0E30E8BE-4B4E-4194-A9FE-3E1B77E5616B}" dt="2025-08-06T15:48:47.691" v="231"/>
          <ac:spMkLst>
            <pc:docMk/>
            <pc:sldMk cId="0" sldId="259"/>
            <ac:spMk id="65" creationId="{D1B7D5EC-E340-802A-3787-1B8EB90EBAF3}"/>
          </ac:spMkLst>
        </pc:spChg>
        <pc:spChg chg="add mod">
          <ac:chgData name="Ben Welchman" userId="szBoIAXSEf+uVV+Ojo1Te5wAO4kU3FBa80j8guPXwB4=" providerId="None" clId="Web-{0E30E8BE-4B4E-4194-A9FE-3E1B77E5616B}" dt="2025-08-06T16:04:29.507" v="537" actId="1076"/>
          <ac:spMkLst>
            <pc:docMk/>
            <pc:sldMk cId="0" sldId="259"/>
            <ac:spMk id="68" creationId="{8922FEC1-1309-5785-4879-6849FD9BF620}"/>
          </ac:spMkLst>
        </pc:spChg>
        <pc:spChg chg="del mod">
          <ac:chgData name="Ben Welchman" userId="szBoIAXSEf+uVV+Ojo1Te5wAO4kU3FBa80j8guPXwB4=" providerId="None" clId="Web-{0E30E8BE-4B4E-4194-A9FE-3E1B77E5616B}" dt="2025-08-06T16:07:45.464" v="552"/>
          <ac:spMkLst>
            <pc:docMk/>
            <pc:sldMk cId="0" sldId="259"/>
            <ac:spMk id="70" creationId="{B78CE1A1-BAFE-9283-C362-AE6C7697FDEB}"/>
          </ac:spMkLst>
        </pc:spChg>
        <pc:spChg chg="mod">
          <ac:chgData name="Ben Welchman" userId="szBoIAXSEf+uVV+Ojo1Te5wAO4kU3FBa80j8guPXwB4=" providerId="None" clId="Web-{0E30E8BE-4B4E-4194-A9FE-3E1B77E5616B}" dt="2025-08-06T16:08:51.731" v="560"/>
          <ac:spMkLst>
            <pc:docMk/>
            <pc:sldMk cId="0" sldId="259"/>
            <ac:spMk id="72" creationId="{3C39E164-9FFF-4584-D880-80DD81DBC187}"/>
          </ac:spMkLst>
        </pc:spChg>
        <pc:spChg chg="mod">
          <ac:chgData name="Ben Welchman" userId="szBoIAXSEf+uVV+Ojo1Te5wAO4kU3FBa80j8guPXwB4=" providerId="None" clId="Web-{0E30E8BE-4B4E-4194-A9FE-3E1B77E5616B}" dt="2025-08-06T16:10:09.154" v="573" actId="20577"/>
          <ac:spMkLst>
            <pc:docMk/>
            <pc:sldMk cId="0" sldId="259"/>
            <ac:spMk id="81" creationId="{00000000-0000-0000-0000-000000000000}"/>
          </ac:spMkLst>
        </pc:spChg>
        <pc:spChg chg="mod">
          <ac:chgData name="Ben Welchman" userId="szBoIAXSEf+uVV+Ojo1Te5wAO4kU3FBa80j8guPXwB4=" providerId="None" clId="Web-{0E30E8BE-4B4E-4194-A9FE-3E1B77E5616B}" dt="2025-08-06T16:10:06.466" v="571" actId="1076"/>
          <ac:spMkLst>
            <pc:docMk/>
            <pc:sldMk cId="0" sldId="259"/>
            <ac:spMk id="82" creationId="{00000000-0000-0000-0000-000000000000}"/>
          </ac:spMkLst>
        </pc:spChg>
      </pc:sldChg>
    </pc:docChg>
  </pc:docChgLst>
  <pc:docChgLst>
    <pc:chgData name="Ben Welchman" userId="szBoIAXSEf+uVV+Ojo1Te5wAO4kU3FBa80j8guPXwB4=" providerId="None" clId="Web-{29CB1198-EA9B-4464-89C1-E4352C11E9E2}"/>
    <pc:docChg chg="modSld">
      <pc:chgData name="Ben Welchman" userId="szBoIAXSEf+uVV+Ojo1Te5wAO4kU3FBa80j8guPXwB4=" providerId="None" clId="Web-{29CB1198-EA9B-4464-89C1-E4352C11E9E2}" dt="2025-08-06T16:12:49.399" v="2" actId="1076"/>
      <pc:docMkLst>
        <pc:docMk/>
      </pc:docMkLst>
      <pc:sldChg chg="modSp">
        <pc:chgData name="Ben Welchman" userId="szBoIAXSEf+uVV+Ojo1Te5wAO4kU3FBa80j8guPXwB4=" providerId="None" clId="Web-{29CB1198-EA9B-4464-89C1-E4352C11E9E2}" dt="2025-08-06T16:12:49.399" v="2" actId="1076"/>
        <pc:sldMkLst>
          <pc:docMk/>
          <pc:sldMk cId="0" sldId="259"/>
        </pc:sldMkLst>
        <pc:spChg chg="mod">
          <ac:chgData name="Ben Welchman" userId="szBoIAXSEf+uVV+Ojo1Te5wAO4kU3FBa80j8guPXwB4=" providerId="None" clId="Web-{29CB1198-EA9B-4464-89C1-E4352C11E9E2}" dt="2025-08-06T16:12:46.306" v="1" actId="1076"/>
          <ac:spMkLst>
            <pc:docMk/>
            <pc:sldMk cId="0" sldId="259"/>
            <ac:spMk id="68" creationId="{8922FEC1-1309-5785-4879-6849FD9BF620}"/>
          </ac:spMkLst>
        </pc:spChg>
        <pc:spChg chg="mod">
          <ac:chgData name="Ben Welchman" userId="szBoIAXSEf+uVV+Ojo1Te5wAO4kU3FBa80j8guPXwB4=" providerId="None" clId="Web-{29CB1198-EA9B-4464-89C1-E4352C11E9E2}" dt="2025-08-06T16:12:37.696" v="0" actId="1076"/>
          <ac:spMkLst>
            <pc:docMk/>
            <pc:sldMk cId="0" sldId="259"/>
            <ac:spMk id="81" creationId="{00000000-0000-0000-0000-000000000000}"/>
          </ac:spMkLst>
        </pc:spChg>
        <pc:spChg chg="mod">
          <ac:chgData name="Ben Welchman" userId="szBoIAXSEf+uVV+Ojo1Te5wAO4kU3FBa80j8guPXwB4=" providerId="None" clId="Web-{29CB1198-EA9B-4464-89C1-E4352C11E9E2}" dt="2025-08-06T16:12:49.399" v="2" actId="1076"/>
          <ac:spMkLst>
            <pc:docMk/>
            <pc:sldMk cId="0" sldId="259"/>
            <ac:spMk id="8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49939" y="1131075"/>
            <a:ext cx="13406100" cy="5655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7163575"/>
            <a:ext cx="16083275" cy="678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cb6908f9c9_1_30:notes"/>
          <p:cNvSpPr txBox="1">
            <a:spLocks noGrp="1"/>
          </p:cNvSpPr>
          <p:nvPr>
            <p:ph type="body" idx="1"/>
          </p:nvPr>
        </p:nvSpPr>
        <p:spPr>
          <a:xfrm>
            <a:off x="2010400" y="7163575"/>
            <a:ext cx="16083300" cy="6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9" name="Google Shape;79;g2cb6908f9c9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1130300"/>
            <a:ext cx="7542212" cy="5656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/>
          <p:nvPr/>
        </p:nvSpPr>
        <p:spPr>
          <a:xfrm>
            <a:off x="-36576" y="438044"/>
            <a:ext cx="43965217" cy="6469323"/>
          </a:xfrm>
          <a:custGeom>
            <a:avLst/>
            <a:gdLst/>
            <a:ahLst/>
            <a:cxnLst/>
            <a:rect l="l" t="t" r="r" b="b"/>
            <a:pathLst>
              <a:path w="20098385" h="2964180" extrusionOk="0">
                <a:moveTo>
                  <a:pt x="20098283" y="0"/>
                </a:moveTo>
                <a:lnTo>
                  <a:pt x="0" y="0"/>
                </a:lnTo>
                <a:lnTo>
                  <a:pt x="0" y="2963842"/>
                </a:lnTo>
                <a:lnTo>
                  <a:pt x="8755027" y="2963842"/>
                </a:lnTo>
                <a:lnTo>
                  <a:pt x="8809245" y="2963756"/>
                </a:lnTo>
                <a:lnTo>
                  <a:pt x="8863556" y="2963500"/>
                </a:lnTo>
                <a:lnTo>
                  <a:pt x="8917959" y="2963076"/>
                </a:lnTo>
                <a:lnTo>
                  <a:pt x="8972453" y="2962486"/>
                </a:lnTo>
                <a:lnTo>
                  <a:pt x="9027037" y="2961731"/>
                </a:lnTo>
                <a:lnTo>
                  <a:pt x="9081710" y="2960815"/>
                </a:lnTo>
                <a:lnTo>
                  <a:pt x="9136471" y="2959739"/>
                </a:lnTo>
                <a:lnTo>
                  <a:pt x="9191318" y="2958505"/>
                </a:lnTo>
                <a:lnTo>
                  <a:pt x="9246251" y="2957115"/>
                </a:lnTo>
                <a:lnTo>
                  <a:pt x="9301270" y="2955572"/>
                </a:lnTo>
                <a:lnTo>
                  <a:pt x="9356371" y="2953877"/>
                </a:lnTo>
                <a:lnTo>
                  <a:pt x="9411556" y="2952032"/>
                </a:lnTo>
                <a:lnTo>
                  <a:pt x="9466822" y="2950040"/>
                </a:lnTo>
                <a:lnTo>
                  <a:pt x="9522169" y="2947903"/>
                </a:lnTo>
                <a:lnTo>
                  <a:pt x="9577596" y="2945622"/>
                </a:lnTo>
                <a:lnTo>
                  <a:pt x="9633101" y="2943200"/>
                </a:lnTo>
                <a:lnTo>
                  <a:pt x="9688684" y="2940639"/>
                </a:lnTo>
                <a:lnTo>
                  <a:pt x="9744343" y="2937940"/>
                </a:lnTo>
                <a:lnTo>
                  <a:pt x="9800078" y="2935107"/>
                </a:lnTo>
                <a:lnTo>
                  <a:pt x="9855887" y="2932140"/>
                </a:lnTo>
                <a:lnTo>
                  <a:pt x="9911770" y="2929043"/>
                </a:lnTo>
                <a:lnTo>
                  <a:pt x="9967725" y="2925817"/>
                </a:lnTo>
                <a:lnTo>
                  <a:pt x="10023752" y="2922464"/>
                </a:lnTo>
                <a:lnTo>
                  <a:pt x="10079849" y="2918986"/>
                </a:lnTo>
                <a:lnTo>
                  <a:pt x="10192250" y="2911665"/>
                </a:lnTo>
                <a:lnTo>
                  <a:pt x="10304920" y="2903870"/>
                </a:lnTo>
                <a:lnTo>
                  <a:pt x="10417851" y="2895618"/>
                </a:lnTo>
                <a:lnTo>
                  <a:pt x="10531035" y="2886924"/>
                </a:lnTo>
                <a:lnTo>
                  <a:pt x="10644463" y="2877806"/>
                </a:lnTo>
                <a:lnTo>
                  <a:pt x="10758127" y="2868281"/>
                </a:lnTo>
                <a:lnTo>
                  <a:pt x="10872020" y="2858364"/>
                </a:lnTo>
                <a:lnTo>
                  <a:pt x="10986132" y="2848072"/>
                </a:lnTo>
                <a:lnTo>
                  <a:pt x="11100456" y="2837423"/>
                </a:lnTo>
                <a:lnTo>
                  <a:pt x="11214983" y="2826431"/>
                </a:lnTo>
                <a:lnTo>
                  <a:pt x="11329705" y="2815115"/>
                </a:lnTo>
                <a:lnTo>
                  <a:pt x="11444614" y="2803490"/>
                </a:lnTo>
                <a:lnTo>
                  <a:pt x="11559702" y="2791574"/>
                </a:lnTo>
                <a:lnTo>
                  <a:pt x="11674960" y="2779382"/>
                </a:lnTo>
                <a:lnTo>
                  <a:pt x="11848148" y="2760614"/>
                </a:lnTo>
                <a:lnTo>
                  <a:pt x="12021674" y="2741319"/>
                </a:lnTo>
                <a:lnTo>
                  <a:pt x="12195509" y="2721554"/>
                </a:lnTo>
                <a:lnTo>
                  <a:pt x="12427722" y="2694565"/>
                </a:lnTo>
                <a:lnTo>
                  <a:pt x="12718592" y="2659994"/>
                </a:lnTo>
                <a:lnTo>
                  <a:pt x="14061696" y="2496124"/>
                </a:lnTo>
                <a:lnTo>
                  <a:pt x="14353992" y="2461041"/>
                </a:lnTo>
                <a:lnTo>
                  <a:pt x="14587713" y="2433510"/>
                </a:lnTo>
                <a:lnTo>
                  <a:pt x="14762893" y="2413262"/>
                </a:lnTo>
                <a:lnTo>
                  <a:pt x="14937947" y="2393419"/>
                </a:lnTo>
                <a:lnTo>
                  <a:pt x="15112848" y="2374036"/>
                </a:lnTo>
                <a:lnTo>
                  <a:pt x="15287567" y="2355170"/>
                </a:lnTo>
                <a:lnTo>
                  <a:pt x="15403932" y="2342907"/>
                </a:lnTo>
                <a:lnTo>
                  <a:pt x="15520195" y="2330915"/>
                </a:lnTo>
                <a:lnTo>
                  <a:pt x="15636349" y="2319210"/>
                </a:lnTo>
                <a:lnTo>
                  <a:pt x="15752386" y="2307810"/>
                </a:lnTo>
                <a:lnTo>
                  <a:pt x="15868296" y="2296730"/>
                </a:lnTo>
                <a:lnTo>
                  <a:pt x="15984073" y="2285987"/>
                </a:lnTo>
                <a:lnTo>
                  <a:pt x="16099707" y="2275598"/>
                </a:lnTo>
                <a:lnTo>
                  <a:pt x="16215190" y="2265579"/>
                </a:lnTo>
                <a:lnTo>
                  <a:pt x="16330515" y="2255946"/>
                </a:lnTo>
                <a:lnTo>
                  <a:pt x="16445673" y="2246718"/>
                </a:lnTo>
                <a:lnTo>
                  <a:pt x="16560655" y="2237909"/>
                </a:lnTo>
                <a:lnTo>
                  <a:pt x="16675454" y="2229536"/>
                </a:lnTo>
                <a:lnTo>
                  <a:pt x="16790061" y="2221617"/>
                </a:lnTo>
                <a:lnTo>
                  <a:pt x="16904468" y="2214167"/>
                </a:lnTo>
                <a:lnTo>
                  <a:pt x="16961594" y="2210624"/>
                </a:lnTo>
                <a:lnTo>
                  <a:pt x="17018666" y="2207204"/>
                </a:lnTo>
                <a:lnTo>
                  <a:pt x="17075685" y="2203909"/>
                </a:lnTo>
                <a:lnTo>
                  <a:pt x="17132649" y="2200743"/>
                </a:lnTo>
                <a:lnTo>
                  <a:pt x="17189556" y="2197706"/>
                </a:lnTo>
                <a:lnTo>
                  <a:pt x="17246406" y="2194801"/>
                </a:lnTo>
                <a:lnTo>
                  <a:pt x="17303198" y="2192030"/>
                </a:lnTo>
                <a:lnTo>
                  <a:pt x="17359931" y="2189395"/>
                </a:lnTo>
                <a:lnTo>
                  <a:pt x="17416604" y="2186898"/>
                </a:lnTo>
                <a:lnTo>
                  <a:pt x="17473215" y="2184541"/>
                </a:lnTo>
                <a:lnTo>
                  <a:pt x="17529764" y="2182326"/>
                </a:lnTo>
                <a:lnTo>
                  <a:pt x="17586249" y="2180256"/>
                </a:lnTo>
                <a:lnTo>
                  <a:pt x="17642670" y="2178332"/>
                </a:lnTo>
                <a:lnTo>
                  <a:pt x="17699026" y="2176557"/>
                </a:lnTo>
                <a:lnTo>
                  <a:pt x="17755315" y="2174932"/>
                </a:lnTo>
                <a:lnTo>
                  <a:pt x="17811537" y="2173460"/>
                </a:lnTo>
                <a:lnTo>
                  <a:pt x="17867690" y="2172142"/>
                </a:lnTo>
                <a:lnTo>
                  <a:pt x="17923774" y="2170981"/>
                </a:lnTo>
                <a:lnTo>
                  <a:pt x="17979787" y="2169979"/>
                </a:lnTo>
                <a:lnTo>
                  <a:pt x="18035728" y="2169137"/>
                </a:lnTo>
                <a:lnTo>
                  <a:pt x="18091597" y="2168459"/>
                </a:lnTo>
                <a:lnTo>
                  <a:pt x="18147392" y="2167945"/>
                </a:lnTo>
                <a:lnTo>
                  <a:pt x="18203113" y="2167599"/>
                </a:lnTo>
                <a:lnTo>
                  <a:pt x="18258757" y="2167421"/>
                </a:lnTo>
                <a:lnTo>
                  <a:pt x="18314325" y="2167415"/>
                </a:lnTo>
                <a:lnTo>
                  <a:pt x="18369816" y="2167582"/>
                </a:lnTo>
                <a:lnTo>
                  <a:pt x="18425227" y="2167925"/>
                </a:lnTo>
                <a:lnTo>
                  <a:pt x="18480559" y="2168445"/>
                </a:lnTo>
                <a:lnTo>
                  <a:pt x="18535809" y="2169144"/>
                </a:lnTo>
                <a:lnTo>
                  <a:pt x="18590978" y="2170025"/>
                </a:lnTo>
                <a:lnTo>
                  <a:pt x="18646064" y="2171089"/>
                </a:lnTo>
                <a:lnTo>
                  <a:pt x="18701066" y="2172339"/>
                </a:lnTo>
                <a:lnTo>
                  <a:pt x="18755983" y="2173777"/>
                </a:lnTo>
                <a:lnTo>
                  <a:pt x="18810814" y="2175405"/>
                </a:lnTo>
                <a:lnTo>
                  <a:pt x="18865558" y="2177225"/>
                </a:lnTo>
                <a:lnTo>
                  <a:pt x="18920214" y="2179238"/>
                </a:lnTo>
                <a:lnTo>
                  <a:pt x="18974781" y="2181448"/>
                </a:lnTo>
                <a:lnTo>
                  <a:pt x="19029258" y="2183855"/>
                </a:lnTo>
                <a:lnTo>
                  <a:pt x="19083643" y="2186463"/>
                </a:lnTo>
                <a:lnTo>
                  <a:pt x="19137937" y="2189273"/>
                </a:lnTo>
                <a:lnTo>
                  <a:pt x="19192137" y="2192288"/>
                </a:lnTo>
                <a:lnTo>
                  <a:pt x="19246243" y="2195508"/>
                </a:lnTo>
                <a:lnTo>
                  <a:pt x="19300254" y="2198937"/>
                </a:lnTo>
                <a:lnTo>
                  <a:pt x="19354168" y="2202577"/>
                </a:lnTo>
                <a:lnTo>
                  <a:pt x="19407985" y="2206429"/>
                </a:lnTo>
                <a:lnTo>
                  <a:pt x="19461704" y="2210496"/>
                </a:lnTo>
                <a:lnTo>
                  <a:pt x="19515323" y="2214780"/>
                </a:lnTo>
                <a:lnTo>
                  <a:pt x="19568842" y="2219282"/>
                </a:lnTo>
                <a:lnTo>
                  <a:pt x="19622260" y="2224006"/>
                </a:lnTo>
                <a:lnTo>
                  <a:pt x="19675575" y="2228952"/>
                </a:lnTo>
                <a:lnTo>
                  <a:pt x="19728786" y="2234123"/>
                </a:lnTo>
                <a:lnTo>
                  <a:pt x="19781893" y="2239521"/>
                </a:lnTo>
                <a:lnTo>
                  <a:pt x="19834895" y="2245149"/>
                </a:lnTo>
                <a:lnTo>
                  <a:pt x="19887790" y="2251007"/>
                </a:lnTo>
                <a:lnTo>
                  <a:pt x="19940577" y="2257099"/>
                </a:lnTo>
                <a:lnTo>
                  <a:pt x="19993256" y="2263426"/>
                </a:lnTo>
                <a:lnTo>
                  <a:pt x="20045825" y="2269991"/>
                </a:lnTo>
                <a:lnTo>
                  <a:pt x="20098283" y="2276795"/>
                </a:lnTo>
                <a:lnTo>
                  <a:pt x="2009828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endParaRPr sz="3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5720" y="-45720"/>
            <a:ext cx="43982638" cy="49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12185" y="6247150"/>
            <a:ext cx="8905129" cy="178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576" y="32423611"/>
            <a:ext cx="43973494" cy="49478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 descr="A screenshot of a computer&#10;&#10;Description automatically generated">
            <a:extLst>
              <a:ext uri="{FF2B5EF4-FFF2-40B4-BE49-F238E27FC236}">
                <a16:creationId xmlns:a16="http://schemas.microsoft.com/office/drawing/2014/main" id="{A1020DBF-7F40-06B6-1B70-3B9078A02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52" t="65969" r="68122" b="7970"/>
          <a:stretch/>
        </p:blipFill>
        <p:spPr>
          <a:xfrm>
            <a:off x="172768" y="7041092"/>
            <a:ext cx="12018654" cy="9150040"/>
          </a:xfrm>
          <a:prstGeom prst="rect">
            <a:avLst/>
          </a:prstGeom>
        </p:spPr>
      </p:pic>
      <p:pic>
        <p:nvPicPr>
          <p:cNvPr id="62" name="Picture 61" descr="A screenshot of a computer&#10;&#10;Description automatically generated">
            <a:extLst>
              <a:ext uri="{FF2B5EF4-FFF2-40B4-BE49-F238E27FC236}">
                <a16:creationId xmlns:a16="http://schemas.microsoft.com/office/drawing/2014/main" id="{DDBCD0B6-5A50-82AE-93F9-2D1AA4CE07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2" t="60498" r="3999"/>
          <a:stretch/>
        </p:blipFill>
        <p:spPr>
          <a:xfrm>
            <a:off x="127539" y="16410962"/>
            <a:ext cx="43636122" cy="11198480"/>
          </a:xfrm>
          <a:prstGeom prst="rect">
            <a:avLst/>
          </a:prstGeom>
        </p:spPr>
      </p:pic>
      <p:sp>
        <p:nvSpPr>
          <p:cNvPr id="81" name="Google Shape;81;g2cb6908f9c9_1_30"/>
          <p:cNvSpPr txBox="1">
            <a:spLocks noGrp="1"/>
          </p:cNvSpPr>
          <p:nvPr>
            <p:ph type="title"/>
          </p:nvPr>
        </p:nvSpPr>
        <p:spPr>
          <a:xfrm>
            <a:off x="1535428" y="1448976"/>
            <a:ext cx="32934901" cy="150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725" rIns="0" bIns="0" anchor="t" anchorCtr="0">
            <a:spAutoFit/>
          </a:bodyPr>
          <a:lstStyle/>
          <a:p>
            <a:pPr marL="25400" marR="12700"/>
            <a:r>
              <a:rPr lang="en-US" sz="9600" dirty="0">
                <a:solidFill>
                  <a:schemeClr val="lt1"/>
                </a:solidFill>
                <a:latin typeface="Garamond"/>
                <a:ea typeface="Roboto Slab"/>
                <a:cs typeface="Times New Roman"/>
                <a:sym typeface="Roboto Slab"/>
              </a:rPr>
              <a:t>RF Spectrum Monitoring with the Mobile Experiment Platform</a:t>
            </a:r>
            <a:endParaRPr lang="en-US" sz="9600">
              <a:solidFill>
                <a:schemeClr val="lt1"/>
              </a:solidFill>
              <a:latin typeface="Garamond"/>
              <a:cs typeface="Times New Roman"/>
            </a:endParaRPr>
          </a:p>
        </p:txBody>
      </p:sp>
      <p:sp>
        <p:nvSpPr>
          <p:cNvPr id="82" name="Google Shape;82;g2cb6908f9c9_1_30"/>
          <p:cNvSpPr txBox="1"/>
          <p:nvPr/>
        </p:nvSpPr>
        <p:spPr>
          <a:xfrm>
            <a:off x="1436973" y="3902485"/>
            <a:ext cx="24322482" cy="1478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875" rIns="0" bIns="0" anchor="t" anchorCtr="0">
            <a:spAutoFit/>
          </a:bodyPr>
          <a:lstStyle/>
          <a:p>
            <a:pPr marL="25400"/>
            <a:r>
              <a:rPr lang="en-US" sz="5400" dirty="0">
                <a:solidFill>
                  <a:schemeClr val="bg1"/>
                </a:solidFill>
                <a:latin typeface="Garamond"/>
                <a:ea typeface="Roboto Slab"/>
                <a:cs typeface="Roboto Slab"/>
                <a:sym typeface="Roboto Slab"/>
              </a:rPr>
              <a:t>Alisa Yurevich</a:t>
            </a:r>
            <a:r>
              <a:rPr lang="en-US" sz="5400" baseline="30000" dirty="0">
                <a:solidFill>
                  <a:schemeClr val="bg1"/>
                </a:solidFill>
                <a:latin typeface="Garamond"/>
                <a:ea typeface="Roboto Slab"/>
                <a:cs typeface="Roboto Slab"/>
                <a:sym typeface="Roboto Slab"/>
              </a:rPr>
              <a:t>1,4</a:t>
            </a:r>
            <a:r>
              <a:rPr lang="en-US" sz="5400" dirty="0">
                <a:solidFill>
                  <a:schemeClr val="bg1"/>
                </a:solidFill>
                <a:latin typeface="Garamond"/>
                <a:ea typeface="Roboto Slab"/>
                <a:cs typeface="Roboto Slab"/>
                <a:sym typeface="Roboto Slab"/>
              </a:rPr>
              <a:t>, </a:t>
            </a:r>
            <a:r>
              <a:rPr lang="en-US" sz="5400" dirty="0">
                <a:solidFill>
                  <a:schemeClr val="bg1"/>
                </a:solidFill>
                <a:latin typeface="Garamond"/>
                <a:ea typeface="Roboto Slab"/>
                <a:cs typeface="Roboto Slab"/>
              </a:rPr>
              <a:t>Ben Welchman</a:t>
            </a:r>
            <a:r>
              <a:rPr lang="en-US" sz="5400" baseline="30000" dirty="0">
                <a:solidFill>
                  <a:schemeClr val="bg1"/>
                </a:solidFill>
                <a:latin typeface="Garamond"/>
                <a:ea typeface="Roboto Slab"/>
                <a:cs typeface="Roboto Slab"/>
              </a:rPr>
              <a:t>2,4</a:t>
            </a:r>
            <a:r>
              <a:rPr lang="en-US" sz="5400" dirty="0">
                <a:solidFill>
                  <a:schemeClr val="bg1"/>
                </a:solidFill>
                <a:latin typeface="Garamond"/>
                <a:ea typeface="Roboto Slab"/>
                <a:cs typeface="Roboto Slab"/>
              </a:rPr>
              <a:t>, Allyson Sterling</a:t>
            </a:r>
            <a:r>
              <a:rPr lang="en-US" sz="5400" baseline="30000" dirty="0">
                <a:solidFill>
                  <a:schemeClr val="bg1"/>
                </a:solidFill>
                <a:latin typeface="Garamond"/>
                <a:ea typeface="Roboto Slab"/>
                <a:cs typeface="Roboto Slab"/>
              </a:rPr>
              <a:t>3,4</a:t>
            </a:r>
          </a:p>
          <a:p>
            <a:pPr marL="25400"/>
            <a:r>
              <a:rPr lang="en-US" sz="4000" dirty="0">
                <a:solidFill>
                  <a:schemeClr val="bg1"/>
                </a:solidFill>
                <a:latin typeface="Garamond"/>
                <a:ea typeface="Roboto Slab"/>
                <a:cs typeface="Roboto Slab"/>
                <a:sym typeface="Roboto Slab"/>
              </a:rPr>
              <a:t>Mentors</a:t>
            </a:r>
            <a:r>
              <a:rPr lang="en-US" sz="4000" b="0" i="0" u="none" strike="noStrike" cap="none" dirty="0">
                <a:solidFill>
                  <a:schemeClr val="bg1"/>
                </a:solidFill>
                <a:latin typeface="Garamond"/>
                <a:ea typeface="Roboto Slab"/>
                <a:cs typeface="Roboto Slab"/>
                <a:sym typeface="Roboto Slab"/>
              </a:rPr>
              <a:t>:</a:t>
            </a:r>
            <a:r>
              <a:rPr lang="en-US" sz="4000" dirty="0">
                <a:solidFill>
                  <a:schemeClr val="bg1"/>
                </a:solidFill>
                <a:latin typeface="Garamond"/>
                <a:ea typeface="Roboto Slab"/>
                <a:cs typeface="Roboto Slab"/>
                <a:sym typeface="Roboto Slab"/>
              </a:rPr>
              <a:t> </a:t>
            </a:r>
            <a:r>
              <a:rPr lang="en-US" sz="4000" b="0" i="0" u="none" strike="noStrike" cap="none" dirty="0">
                <a:solidFill>
                  <a:schemeClr val="bg1"/>
                </a:solidFill>
                <a:latin typeface="Garamond"/>
                <a:ea typeface="Roboto Slab"/>
                <a:cs typeface="Roboto Slab"/>
                <a:sym typeface="Roboto Slab"/>
              </a:rPr>
              <a:t>M. Knapp</a:t>
            </a:r>
            <a:r>
              <a:rPr lang="en-US" sz="4000" baseline="30000" dirty="0">
                <a:solidFill>
                  <a:schemeClr val="bg1"/>
                </a:solidFill>
                <a:latin typeface="Garamond"/>
                <a:ea typeface="Roboto Slab"/>
                <a:cs typeface="Roboto Slab"/>
                <a:sym typeface="Roboto Slab"/>
              </a:rPr>
              <a:t>4</a:t>
            </a:r>
            <a:r>
              <a:rPr lang="en-US" sz="4000" b="0" i="0" u="none" strike="noStrike" cap="none" dirty="0">
                <a:solidFill>
                  <a:schemeClr val="bg1"/>
                </a:solidFill>
                <a:latin typeface="Garamond"/>
                <a:ea typeface="Roboto Slab"/>
                <a:cs typeface="Roboto Slab"/>
                <a:sym typeface="Roboto Slab"/>
              </a:rPr>
              <a:t>, R. Volz</a:t>
            </a:r>
            <a:r>
              <a:rPr lang="en-US" sz="4000" baseline="30000" dirty="0">
                <a:solidFill>
                  <a:schemeClr val="bg1"/>
                </a:solidFill>
                <a:latin typeface="Garamond"/>
                <a:ea typeface="Roboto Slab"/>
                <a:cs typeface="Roboto Slab"/>
                <a:sym typeface="Roboto Slab"/>
              </a:rPr>
              <a:t>4</a:t>
            </a:r>
            <a:r>
              <a:rPr lang="en-US" sz="4000" dirty="0">
                <a:solidFill>
                  <a:schemeClr val="bg1"/>
                </a:solidFill>
                <a:latin typeface="Garamond"/>
                <a:ea typeface="Roboto Slab"/>
                <a:cs typeface="Roboto Slab"/>
                <a:sym typeface="Roboto Slab"/>
              </a:rPr>
              <a:t>,</a:t>
            </a:r>
            <a:r>
              <a:rPr lang="en-US" sz="4000" b="0" i="0" u="none" strike="noStrike" cap="none" dirty="0">
                <a:solidFill>
                  <a:schemeClr val="bg1"/>
                </a:solidFill>
                <a:latin typeface="Garamond"/>
                <a:ea typeface="Roboto Slab"/>
                <a:cs typeface="Roboto Slab"/>
                <a:sym typeface="Roboto Slab"/>
              </a:rPr>
              <a:t> F.Lind</a:t>
            </a:r>
            <a:r>
              <a:rPr lang="en-US" sz="4000" b="0" i="0" u="none" strike="noStrike" cap="none" baseline="30000" dirty="0">
                <a:solidFill>
                  <a:schemeClr val="bg1"/>
                </a:solidFill>
                <a:latin typeface="Garamond"/>
                <a:ea typeface="Roboto Slab"/>
                <a:cs typeface="Roboto Slab"/>
                <a:sym typeface="Roboto Slab"/>
              </a:rPr>
              <a:t>4</a:t>
            </a:r>
            <a:r>
              <a:rPr lang="en-US" sz="4000" dirty="0">
                <a:solidFill>
                  <a:schemeClr val="bg1"/>
                </a:solidFill>
                <a:latin typeface="Garamond"/>
                <a:ea typeface="Roboto Slab"/>
                <a:cs typeface="Roboto Slab"/>
                <a:sym typeface="Roboto Slab"/>
              </a:rPr>
              <a:t>, S.Thé</a:t>
            </a:r>
            <a:r>
              <a:rPr lang="en-US" sz="4000" baseline="30000" dirty="0">
                <a:solidFill>
                  <a:schemeClr val="bg1"/>
                </a:solidFill>
                <a:latin typeface="Garamond"/>
                <a:ea typeface="Roboto Slab"/>
                <a:cs typeface="Roboto Slab"/>
                <a:sym typeface="Roboto Slab"/>
              </a:rPr>
              <a:t>4</a:t>
            </a:r>
            <a:r>
              <a:rPr lang="en-US" sz="4000" dirty="0">
                <a:solidFill>
                  <a:schemeClr val="bg1"/>
                </a:solidFill>
                <a:latin typeface="Garamond"/>
                <a:ea typeface="Roboto Slab"/>
                <a:cs typeface="Roboto Slab"/>
                <a:sym typeface="Roboto Slab"/>
              </a:rPr>
              <a:t>, J.Swoboda</a:t>
            </a:r>
            <a:r>
              <a:rPr lang="en-US" sz="4000" baseline="30000" dirty="0">
                <a:solidFill>
                  <a:schemeClr val="bg1"/>
                </a:solidFill>
                <a:latin typeface="Garamond"/>
                <a:ea typeface="Roboto Slab"/>
                <a:cs typeface="Roboto Slab"/>
                <a:sym typeface="Roboto Slab"/>
              </a:rPr>
              <a:t>4</a:t>
            </a:r>
            <a:r>
              <a:rPr lang="en-US" sz="4000" dirty="0">
                <a:solidFill>
                  <a:schemeClr val="bg1"/>
                </a:solidFill>
                <a:latin typeface="Garamond"/>
                <a:ea typeface="Roboto Slab"/>
                <a:cs typeface="Roboto Slab"/>
                <a:sym typeface="Roboto Slab"/>
              </a:rPr>
              <a:t>, A. Pop Stefanija</a:t>
            </a:r>
            <a:r>
              <a:rPr lang="en-US" sz="4000" baseline="30000" dirty="0">
                <a:solidFill>
                  <a:schemeClr val="bg1"/>
                </a:solidFill>
                <a:latin typeface="Garamond"/>
                <a:ea typeface="Roboto Slab"/>
                <a:cs typeface="Roboto Slab"/>
                <a:sym typeface="Roboto Slab"/>
              </a:rPr>
              <a:t>4</a:t>
            </a:r>
            <a:endParaRPr lang="en-US" sz="4000" baseline="30000" dirty="0">
              <a:solidFill>
                <a:schemeClr val="bg1"/>
              </a:solidFill>
              <a:latin typeface="Garamond"/>
              <a:ea typeface="Roboto Slab"/>
              <a:cs typeface="Roboto Slab"/>
            </a:endParaRPr>
          </a:p>
        </p:txBody>
      </p:sp>
      <p:pic>
        <p:nvPicPr>
          <p:cNvPr id="83" name="Google Shape;83;g2cb6908f9c9_1_30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34493201" y="1680802"/>
            <a:ext cx="7288252" cy="231898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2cb6908f9c9_1_30"/>
          <p:cNvSpPr txBox="1"/>
          <p:nvPr/>
        </p:nvSpPr>
        <p:spPr>
          <a:xfrm>
            <a:off x="127539" y="16114245"/>
            <a:ext cx="12063883" cy="888432"/>
          </a:xfrm>
          <a:prstGeom prst="rect">
            <a:avLst/>
          </a:prstGeom>
          <a:solidFill>
            <a:srgbClr val="8D2B77"/>
          </a:solidFill>
          <a:ln>
            <a:noFill/>
          </a:ln>
        </p:spPr>
        <p:txBody>
          <a:bodyPr spcFirstLastPara="1" wrap="square" lIns="0" tIns="178800" rIns="0" bIns="0" anchor="t" anchorCtr="0">
            <a:spAutoFit/>
          </a:bodyPr>
          <a:lstStyle/>
          <a:p>
            <a:pPr marL="393700" algn="ctr"/>
            <a:r>
              <a:rPr lang="en-US" sz="4600" b="1" dirty="0">
                <a:solidFill>
                  <a:schemeClr val="bg1"/>
                </a:solidFill>
                <a:latin typeface="Garamond" panose="02020404030301010803" pitchFamily="18" charset="0"/>
                <a:ea typeface="Roboto Slab"/>
                <a:cs typeface="Times New Roman"/>
              </a:rPr>
              <a:t>Mobile Experiment Platform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95" name="Google Shape;95;g2cb6908f9c9_1_30"/>
          <p:cNvSpPr txBox="1"/>
          <p:nvPr/>
        </p:nvSpPr>
        <p:spPr>
          <a:xfrm>
            <a:off x="30818021" y="28717548"/>
            <a:ext cx="12982572" cy="888432"/>
          </a:xfrm>
          <a:prstGeom prst="rect">
            <a:avLst/>
          </a:prstGeom>
          <a:solidFill>
            <a:srgbClr val="8D2B77"/>
          </a:solidFill>
          <a:ln>
            <a:noFill/>
          </a:ln>
        </p:spPr>
        <p:txBody>
          <a:bodyPr spcFirstLastPara="1" wrap="square" lIns="0" tIns="178800" rIns="0" bIns="0" anchor="t" anchorCtr="0">
            <a:spAutoFit/>
          </a:bodyPr>
          <a:lstStyle/>
          <a:p>
            <a:pPr marL="393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n-US" sz="4600" b="1" i="0" u="none" strike="noStrike" cap="none" dirty="0">
                <a:solidFill>
                  <a:schemeClr val="bg1"/>
                </a:solidFill>
                <a:latin typeface="Garamond" panose="02020404030301010803" pitchFamily="18" charset="0"/>
                <a:ea typeface="Roboto Slab"/>
                <a:cs typeface="Times New Roman"/>
                <a:sym typeface="Roboto Slab"/>
              </a:rPr>
              <a:t>Acknowledgments</a:t>
            </a:r>
            <a:endParaRPr lang="en-US" sz="4600" b="0" i="0" u="none" strike="noStrike" cap="none" dirty="0">
              <a:solidFill>
                <a:schemeClr val="bg1"/>
              </a:solidFill>
              <a:latin typeface="Garamond" panose="02020404030301010803" pitchFamily="18" charset="0"/>
              <a:ea typeface="Roboto Slab"/>
              <a:cs typeface="Times New Roman" panose="02020603050405020304" pitchFamily="18" charset="0"/>
            </a:endParaRPr>
          </a:p>
        </p:txBody>
      </p:sp>
      <p:sp>
        <p:nvSpPr>
          <p:cNvPr id="96" name="Google Shape;96;g2cb6908f9c9_1_30"/>
          <p:cNvSpPr txBox="1"/>
          <p:nvPr/>
        </p:nvSpPr>
        <p:spPr>
          <a:xfrm>
            <a:off x="30818021" y="29698965"/>
            <a:ext cx="12577424" cy="256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950" rIns="0" bIns="0" anchor="t" anchorCtr="0">
            <a:spAutoFit/>
          </a:bodyPr>
          <a:lstStyle/>
          <a:p>
            <a:pPr marL="25400" marR="12700" algn="just">
              <a:lnSpc>
                <a:spcPct val="110300"/>
              </a:lnSpc>
              <a:buSzPts val="3900"/>
            </a:pPr>
            <a:r>
              <a:rPr lang="en-US" sz="3000" b="0" i="0" u="none" strike="noStrike" cap="none" dirty="0">
                <a:solidFill>
                  <a:srgbClr val="231F20"/>
                </a:solidFill>
                <a:latin typeface="Garamond" panose="02020404030301010803" pitchFamily="18" charset="0"/>
                <a:ea typeface="Roboto Slab"/>
                <a:cs typeface="Times New Roman"/>
                <a:sym typeface="Roboto Slab"/>
              </a:rPr>
              <a:t>This work has been supported in part by the National Science Foundation under the </a:t>
            </a:r>
            <a:r>
              <a:rPr lang="en-US" sz="3000" b="0" i="0" u="none" strike="noStrike" cap="none" dirty="0" err="1">
                <a:solidFill>
                  <a:srgbClr val="231F20"/>
                </a:solidFill>
                <a:latin typeface="Garamond" panose="02020404030301010803" pitchFamily="18" charset="0"/>
                <a:ea typeface="Roboto Slab"/>
                <a:cs typeface="Times New Roman"/>
                <a:sym typeface="Roboto Slab"/>
              </a:rPr>
              <a:t>SpectrumX</a:t>
            </a:r>
            <a:r>
              <a:rPr lang="en-US" sz="3000" b="0" i="0" u="none" strike="noStrike" cap="none" dirty="0">
                <a:solidFill>
                  <a:srgbClr val="231F20"/>
                </a:solidFill>
                <a:latin typeface="Garamond" panose="02020404030301010803" pitchFamily="18" charset="0"/>
                <a:ea typeface="Roboto Slab"/>
                <a:cs typeface="Times New Roman"/>
                <a:sym typeface="Roboto Slab"/>
              </a:rPr>
              <a:t> center award 2132700 and by the SWIFT program 2029670. Additionally, we would like to thank the staff at MIT Haystack Observatory, and members of the UW-Madison, Northwestern, and CU Boulder teams. Special thanks to Ali Abedi, Nick </a:t>
            </a:r>
            <a:r>
              <a:rPr lang="en-US" sz="3000" b="0" i="0" u="none" strike="noStrike" cap="none" dirty="0" err="1">
                <a:solidFill>
                  <a:srgbClr val="231F20"/>
                </a:solidFill>
                <a:latin typeface="Garamond" panose="02020404030301010803" pitchFamily="18" charset="0"/>
                <a:ea typeface="Roboto Slab"/>
                <a:cs typeface="Times New Roman"/>
                <a:sym typeface="Roboto Slab"/>
              </a:rPr>
              <a:t>Rainville</a:t>
            </a:r>
            <a:r>
              <a:rPr lang="en-US" sz="3000" b="0" i="0" u="none" strike="noStrike" cap="none" dirty="0">
                <a:solidFill>
                  <a:srgbClr val="231F20"/>
                </a:solidFill>
                <a:latin typeface="Garamond" panose="02020404030301010803" pitchFamily="18" charset="0"/>
                <a:ea typeface="Roboto Slab"/>
                <a:cs typeface="Times New Roman"/>
                <a:sym typeface="Roboto Slab"/>
              </a:rPr>
              <a:t>,  and John Marino.</a:t>
            </a:r>
            <a:endParaRPr lang="en-US" sz="3000" b="0" i="0" u="none" strike="noStrike" cap="none" dirty="0">
              <a:solidFill>
                <a:srgbClr val="231F20"/>
              </a:solidFill>
              <a:latin typeface="Garamond" panose="02020404030301010803" pitchFamily="18" charset="0"/>
              <a:ea typeface="Roboto Slab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8ADF93-E869-32A9-2DEC-DF0EA3EC54D6}"/>
              </a:ext>
            </a:extLst>
          </p:cNvPr>
          <p:cNvSpPr txBox="1"/>
          <p:nvPr/>
        </p:nvSpPr>
        <p:spPr>
          <a:xfrm>
            <a:off x="31067742" y="8250744"/>
            <a:ext cx="10925202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/>
              </a:rPr>
              <a:t>Although formal 6G specifications do not yet exist, th</a:t>
            </a:r>
            <a:r>
              <a:rPr lang="en-US" sz="3800" kern="100" dirty="0">
                <a:latin typeface="Garamond" panose="02020404030301010803" pitchFamily="18" charset="0"/>
                <a:ea typeface="Aptos" panose="020B0004020202020204" pitchFamily="34" charset="0"/>
                <a:cs typeface="Times New Roman"/>
              </a:rPr>
              <a:t>e experimental team</a:t>
            </a:r>
            <a:r>
              <a:rPr lang="en-US" sz="3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3800" kern="100" dirty="0">
                <a:latin typeface="Garamond" panose="02020404030301010803" pitchFamily="18" charset="0"/>
                <a:ea typeface="Aptos" panose="020B0004020202020204" pitchFamily="34" charset="0"/>
                <a:cs typeface="Times New Roman"/>
              </a:rPr>
              <a:t>emulated</a:t>
            </a:r>
            <a:r>
              <a:rPr lang="en-US" sz="3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/>
              </a:rPr>
              <a:t> a representative uplink on 5G NR standards within the 7.125 – 8.4GHz band</a:t>
            </a:r>
            <a:r>
              <a:rPr lang="en-US" sz="3800" kern="100" dirty="0">
                <a:latin typeface="Garamond" panose="02020404030301010803" pitchFamily="18" charset="0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38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/>
              </a:rPr>
              <a:t>(Fig 4).</a:t>
            </a:r>
            <a:endParaRPr lang="en-US" sz="3800" b="1" kern="100" dirty="0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blue rectangle with black text&#10;&#10;Description automatically generated">
            <a:extLst>
              <a:ext uri="{FF2B5EF4-FFF2-40B4-BE49-F238E27FC236}">
                <a16:creationId xmlns:a16="http://schemas.microsoft.com/office/drawing/2014/main" id="{314A10AB-C7CF-92AA-1069-D8D6F02A06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3" r="1482" b="5436"/>
          <a:stretch/>
        </p:blipFill>
        <p:spPr>
          <a:xfrm>
            <a:off x="30727029" y="10695594"/>
            <a:ext cx="12766023" cy="3905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2832AA-939A-8993-10B5-53BC3CEF3AD3}"/>
              </a:ext>
            </a:extLst>
          </p:cNvPr>
          <p:cNvSpPr txBox="1"/>
          <p:nvPr/>
        </p:nvSpPr>
        <p:spPr>
          <a:xfrm>
            <a:off x="31067742" y="14565346"/>
            <a:ext cx="1174917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/>
              </a:rPr>
              <a:t>Figure 4. Transmitted signal centered at 7.133GHz. The transmit signal is broadcast at 23dBm using an omnidirectional antenna.</a:t>
            </a:r>
            <a:endParaRPr lang="en-US" sz="3000" dirty="0">
              <a:latin typeface="Garamond" panose="02020404030301010803" pitchFamily="18" charset="0"/>
            </a:endParaRPr>
          </a:p>
        </p:txBody>
      </p:sp>
      <p:sp>
        <p:nvSpPr>
          <p:cNvPr id="7" name="Google Shape;90;g2cb6908f9c9_1_30">
            <a:extLst>
              <a:ext uri="{FF2B5EF4-FFF2-40B4-BE49-F238E27FC236}">
                <a16:creationId xmlns:a16="http://schemas.microsoft.com/office/drawing/2014/main" id="{C785D1C2-3DF0-B7DB-BB60-B22DE57934AD}"/>
              </a:ext>
            </a:extLst>
          </p:cNvPr>
          <p:cNvSpPr txBox="1"/>
          <p:nvPr/>
        </p:nvSpPr>
        <p:spPr>
          <a:xfrm>
            <a:off x="30593529" y="16073328"/>
            <a:ext cx="13134549" cy="888432"/>
          </a:xfrm>
          <a:prstGeom prst="rect">
            <a:avLst/>
          </a:prstGeom>
          <a:solidFill>
            <a:srgbClr val="8D2B77"/>
          </a:solidFill>
          <a:ln>
            <a:noFill/>
          </a:ln>
        </p:spPr>
        <p:txBody>
          <a:bodyPr spcFirstLastPara="1" wrap="square" lIns="0" tIns="178800" rIns="0" bIns="0" anchor="t" anchorCtr="0">
            <a:spAutoFit/>
          </a:bodyPr>
          <a:lstStyle/>
          <a:p>
            <a:pPr marL="393700" algn="ctr">
              <a:buSzPts val="4600"/>
            </a:pPr>
            <a:r>
              <a:rPr lang="en-US" sz="4600" b="1" i="0" u="none" strike="noStrike" cap="none" dirty="0">
                <a:solidFill>
                  <a:schemeClr val="bg1"/>
                </a:solidFill>
                <a:latin typeface="Garamond" panose="02020404030301010803" pitchFamily="18" charset="0"/>
                <a:ea typeface="Roboto Slab"/>
                <a:cs typeface="Times New Roman"/>
                <a:sym typeface="Roboto Slab"/>
              </a:rPr>
              <a:t>S</a:t>
            </a:r>
            <a:r>
              <a:rPr lang="en-US" sz="4600" b="1" dirty="0">
                <a:solidFill>
                  <a:schemeClr val="bg1"/>
                </a:solidFill>
                <a:latin typeface="Garamond" panose="02020404030301010803" pitchFamily="18" charset="0"/>
                <a:ea typeface="Roboto Slab"/>
                <a:cs typeface="Times New Roman"/>
                <a:sym typeface="Roboto Slab"/>
              </a:rPr>
              <a:t>oftware Architecture</a:t>
            </a:r>
            <a:endParaRPr lang="en-US" sz="4600" b="1" i="0" u="none" strike="noStrike" cap="none" dirty="0">
              <a:solidFill>
                <a:schemeClr val="bg1"/>
              </a:solidFill>
              <a:latin typeface="Garamond" panose="02020404030301010803" pitchFamily="18" charset="0"/>
              <a:ea typeface="Roboto Slab"/>
              <a:cs typeface="Times New Roman" panose="02020603050405020304" pitchFamily="18" charset="0"/>
            </a:endParaRPr>
          </a:p>
        </p:txBody>
      </p:sp>
      <p:pic>
        <p:nvPicPr>
          <p:cNvPr id="8" name="Picture 7" descr="A close-up of a machine&#10;&#10;AI-generated content may be incorrect.">
            <a:extLst>
              <a:ext uri="{FF2B5EF4-FFF2-40B4-BE49-F238E27FC236}">
                <a16:creationId xmlns:a16="http://schemas.microsoft.com/office/drawing/2014/main" id="{FCB15A57-3B27-C082-FC54-C66402D251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7311" y="18563519"/>
            <a:ext cx="12696578" cy="51534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C07E9C-171A-B8D9-5D91-C64A423047FC}"/>
              </a:ext>
            </a:extLst>
          </p:cNvPr>
          <p:cNvSpPr txBox="1"/>
          <p:nvPr/>
        </p:nvSpPr>
        <p:spPr>
          <a:xfrm>
            <a:off x="222679" y="14573450"/>
            <a:ext cx="11748381" cy="167892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3600" b="1" i="0" u="none" strike="noStrike" dirty="0">
              <a:solidFill>
                <a:srgbClr val="6D1853"/>
              </a:solidFill>
              <a:effectLst/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6D1853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en-US" sz="3600" b="1" i="0" u="none" strike="noStrike" dirty="0">
              <a:solidFill>
                <a:srgbClr val="6D1853"/>
              </a:solidFill>
              <a:effectLst/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6D1853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en-US" sz="3600" b="1" i="0" u="none" strike="noStrike" dirty="0">
              <a:solidFill>
                <a:srgbClr val="6D1853"/>
              </a:solidFill>
              <a:effectLst/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i="0" u="none" strike="noStrike" dirty="0">
                <a:solidFill>
                  <a:srgbClr val="370D2B"/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This platform is capable of multiple channel wideband transmit and receive. Each unit integrates a</a:t>
            </a:r>
            <a:r>
              <a:rPr lang="en-US" sz="3700" b="1" i="0" u="none" strike="noStrike" dirty="0">
                <a:solidFill>
                  <a:srgbClr val="370D2B"/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 Jetson Orin NX, RFSoC 4x2</a:t>
            </a:r>
            <a:r>
              <a:rPr lang="en-US" sz="3700" i="0" u="none" strike="noStrike" dirty="0">
                <a:solidFill>
                  <a:srgbClr val="370D2B"/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, and a </a:t>
            </a:r>
            <a:r>
              <a:rPr lang="en-US" sz="3700" b="1" i="0" u="none" strike="noStrike" dirty="0">
                <a:solidFill>
                  <a:srgbClr val="370D2B"/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custom Analog Frontend/Mixer board</a:t>
            </a:r>
            <a:r>
              <a:rPr lang="en-US" sz="3700" i="0" u="none" strike="noStrike" dirty="0">
                <a:solidFill>
                  <a:srgbClr val="370D2B"/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b="1" dirty="0">
              <a:solidFill>
                <a:srgbClr val="6D1853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6D1853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6D1853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6D1853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6D1853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en-US" sz="3600" b="1" i="0" u="none" strike="noStrike" dirty="0">
              <a:solidFill>
                <a:srgbClr val="6D1853"/>
              </a:solidFill>
              <a:effectLst/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en-US" sz="3600" b="1" i="0" u="none" strike="noStrike" dirty="0">
              <a:solidFill>
                <a:srgbClr val="6D1853"/>
              </a:solidFill>
              <a:effectLst/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en-US" sz="3600" b="1" i="0" u="none" strike="noStrike" dirty="0">
              <a:solidFill>
                <a:srgbClr val="6D1853"/>
              </a:solidFill>
              <a:effectLst/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i="0" u="none" strike="noStrike" dirty="0">
                <a:solidFill>
                  <a:srgbClr val="6D1853"/>
                </a:solidFill>
                <a:effectLst/>
                <a:latin typeface="Garamond"/>
                <a:cs typeface="Times New Roman"/>
              </a:rPr>
              <a:t>Host software deployed via Ansible on Jetson uses Python scripts for NTP sync, RFSoC/tuner sweeps, and recorder control. A Docker data plane processes the </a:t>
            </a:r>
            <a:r>
              <a:rPr lang="en-US" sz="3600" i="0" u="none" strike="noStrike" err="1">
                <a:solidFill>
                  <a:srgbClr val="6D1853"/>
                </a:solidFill>
                <a:effectLst/>
                <a:latin typeface="Garamond"/>
                <a:cs typeface="Times New Roman"/>
              </a:rPr>
              <a:t>RFSoC's</a:t>
            </a:r>
            <a:r>
              <a:rPr lang="en-US" sz="3600" i="0" u="none" strike="noStrike" dirty="0">
                <a:solidFill>
                  <a:srgbClr val="6D1853"/>
                </a:solidFill>
                <a:effectLst/>
                <a:latin typeface="Garamond"/>
                <a:cs typeface="Times New Roman"/>
              </a:rPr>
              <a:t> UDP I/Q stream into Digital RF HDF5 files.</a:t>
            </a:r>
          </a:p>
          <a:p>
            <a:endParaRPr lang="en-US" sz="3600" b="1" dirty="0">
              <a:solidFill>
                <a:srgbClr val="6D1853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en-US" sz="3600" b="1" i="0" u="none" strike="noStrike" dirty="0">
              <a:solidFill>
                <a:srgbClr val="6D1853"/>
              </a:solidFill>
              <a:effectLst/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kern="100" dirty="0">
              <a:solidFill>
                <a:srgbClr val="6D1853"/>
              </a:solidFill>
              <a:latin typeface="Garamond" panose="02020404030301010803" pitchFamily="18" charset="0"/>
              <a:ea typeface="Aptos" panose="020B0004020202020204" pitchFamily="34" charset="0"/>
              <a:cs typeface="Times New Roman"/>
            </a:endParaRPr>
          </a:p>
          <a:p>
            <a:pPr algn="just"/>
            <a:endParaRPr lang="en-US" sz="3600" kern="100" dirty="0">
              <a:solidFill>
                <a:srgbClr val="6D1853"/>
              </a:solidFill>
              <a:latin typeface="Garamond" panose="02020404030301010803" pitchFamily="18" charset="0"/>
              <a:ea typeface="Aptos" panose="020B0004020202020204" pitchFamily="34" charset="0"/>
              <a:cs typeface="Times New Roman"/>
            </a:endParaRPr>
          </a:p>
          <a:p>
            <a:pPr algn="just"/>
            <a:endParaRPr lang="en-US" sz="3600" kern="100" dirty="0">
              <a:solidFill>
                <a:srgbClr val="6D1853"/>
              </a:solidFill>
              <a:latin typeface="Garamond" panose="02020404030301010803" pitchFamily="18" charset="0"/>
              <a:ea typeface="Aptos" panose="020B0004020202020204" pitchFamily="34" charset="0"/>
              <a:cs typeface="Times New Roman"/>
            </a:endParaRPr>
          </a:p>
          <a:p>
            <a:pPr algn="just"/>
            <a:endParaRPr lang="en-US" sz="3600" kern="100" dirty="0">
              <a:solidFill>
                <a:srgbClr val="6D1853"/>
              </a:solidFill>
              <a:latin typeface="Garamond" panose="02020404030301010803" pitchFamily="18" charset="0"/>
              <a:ea typeface="Aptos" panose="020B0004020202020204" pitchFamily="34" charset="0"/>
              <a:cs typeface="Times New Roman"/>
            </a:endParaRPr>
          </a:p>
          <a:p>
            <a:pPr algn="just"/>
            <a:endParaRPr lang="en-US" sz="3600" kern="100" dirty="0">
              <a:solidFill>
                <a:srgbClr val="6D1853"/>
              </a:solidFill>
              <a:latin typeface="Garamond" panose="02020404030301010803" pitchFamily="18" charset="0"/>
              <a:ea typeface="Aptos" panose="020B0004020202020204" pitchFamily="34" charset="0"/>
              <a:cs typeface="Times New Roman"/>
            </a:endParaRPr>
          </a:p>
          <a:p>
            <a:pPr algn="just"/>
            <a:endParaRPr lang="en-US" sz="3600" kern="100" dirty="0">
              <a:solidFill>
                <a:srgbClr val="6D1853"/>
              </a:solidFill>
              <a:latin typeface="Garamond" panose="02020404030301010803" pitchFamily="18" charset="0"/>
              <a:ea typeface="Aptos" panose="020B0004020202020204" pitchFamily="34" charset="0"/>
              <a:cs typeface="Times New Roman"/>
            </a:endParaRPr>
          </a:p>
          <a:p>
            <a:pPr algn="just"/>
            <a:endParaRPr lang="en-US" sz="3600" kern="100" dirty="0">
              <a:solidFill>
                <a:srgbClr val="6D1853"/>
              </a:solidFill>
              <a:latin typeface="Garamond" panose="02020404030301010803" pitchFamily="18" charset="0"/>
              <a:ea typeface="Aptos" panose="020B0004020202020204" pitchFamily="34" charset="0"/>
              <a:cs typeface="Times New Roman"/>
            </a:endParaRPr>
          </a:p>
          <a:p>
            <a:pPr algn="just"/>
            <a:endParaRPr lang="en-US" sz="3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90;g2cb6908f9c9_1_30">
            <a:extLst>
              <a:ext uri="{FF2B5EF4-FFF2-40B4-BE49-F238E27FC236}">
                <a16:creationId xmlns:a16="http://schemas.microsoft.com/office/drawing/2014/main" id="{B3FFF2D0-61F4-4AA3-C387-5B122466AC53}"/>
              </a:ext>
            </a:extLst>
          </p:cNvPr>
          <p:cNvSpPr txBox="1"/>
          <p:nvPr/>
        </p:nvSpPr>
        <p:spPr>
          <a:xfrm>
            <a:off x="12449629" y="16096929"/>
            <a:ext cx="17925497" cy="888432"/>
          </a:xfrm>
          <a:prstGeom prst="rect">
            <a:avLst/>
          </a:prstGeom>
          <a:solidFill>
            <a:srgbClr val="8D2B77"/>
          </a:solidFill>
          <a:ln>
            <a:noFill/>
          </a:ln>
        </p:spPr>
        <p:txBody>
          <a:bodyPr spcFirstLastPara="1" wrap="square" lIns="0" tIns="178800" rIns="0" bIns="0" anchor="t" anchorCtr="0">
            <a:spAutoFit/>
          </a:bodyPr>
          <a:lstStyle/>
          <a:p>
            <a:pPr marL="393700" algn="ctr">
              <a:buSzPts val="4600"/>
            </a:pPr>
            <a:r>
              <a:rPr lang="en-US" sz="4600" b="1" dirty="0">
                <a:solidFill>
                  <a:schemeClr val="bg1"/>
                </a:solidFill>
                <a:latin typeface="Garamond" panose="02020404030301010803" pitchFamily="18" charset="0"/>
                <a:ea typeface="Roboto Slab"/>
                <a:cs typeface="Times New Roman"/>
                <a:sym typeface="Roboto Slab"/>
              </a:rPr>
              <a:t>Hardware Overview</a:t>
            </a:r>
            <a:endParaRPr lang="en-US" sz="4600" b="1" i="0" u="none" strike="noStrike" cap="none" dirty="0">
              <a:solidFill>
                <a:schemeClr val="bg1"/>
              </a:solidFill>
              <a:latin typeface="Garamond" panose="02020404030301010803" pitchFamily="18" charset="0"/>
              <a:ea typeface="Roboto Slab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B83BD1-9910-4203-BE0E-081F9F9F2016}"/>
              </a:ext>
            </a:extLst>
          </p:cNvPr>
          <p:cNvSpPr/>
          <p:nvPr/>
        </p:nvSpPr>
        <p:spPr>
          <a:xfrm>
            <a:off x="20095180" y="24295377"/>
            <a:ext cx="3416061" cy="845389"/>
          </a:xfrm>
          <a:prstGeom prst="roundRect">
            <a:avLst/>
          </a:prstGeom>
          <a:solidFill>
            <a:srgbClr val="61C6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RFSoC 4x2 SDR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DB5A144-4CCB-766C-372C-BB1E522FD57E}"/>
              </a:ext>
            </a:extLst>
          </p:cNvPr>
          <p:cNvSpPr/>
          <p:nvPr/>
        </p:nvSpPr>
        <p:spPr>
          <a:xfrm>
            <a:off x="24070920" y="24171335"/>
            <a:ext cx="3364302" cy="845389"/>
          </a:xfrm>
          <a:prstGeom prst="roundRect">
            <a:avLst/>
          </a:prstGeom>
          <a:solidFill>
            <a:srgbClr val="61C6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Jetson Orin NX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FAC9E2-D7FF-683B-DDCB-C66558DCEEBE}"/>
              </a:ext>
            </a:extLst>
          </p:cNvPr>
          <p:cNvSpPr/>
          <p:nvPr/>
        </p:nvSpPr>
        <p:spPr>
          <a:xfrm>
            <a:off x="28533783" y="22880598"/>
            <a:ext cx="2048193" cy="1906679"/>
          </a:xfrm>
          <a:prstGeom prst="roundRect">
            <a:avLst/>
          </a:prstGeom>
          <a:solidFill>
            <a:srgbClr val="A5D2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Solar Charge Controller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B36E7E-F940-95F3-D24D-549FEF45620D}"/>
              </a:ext>
            </a:extLst>
          </p:cNvPr>
          <p:cNvSpPr/>
          <p:nvPr/>
        </p:nvSpPr>
        <p:spPr>
          <a:xfrm>
            <a:off x="27650142" y="17466215"/>
            <a:ext cx="2570673" cy="776379"/>
          </a:xfrm>
          <a:prstGeom prst="roundRect">
            <a:avLst/>
          </a:prstGeom>
          <a:solidFill>
            <a:srgbClr val="A5D2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EMC Filter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06830BB-16C7-FE77-CCFE-96357AC562FE}"/>
              </a:ext>
            </a:extLst>
          </p:cNvPr>
          <p:cNvSpPr/>
          <p:nvPr/>
        </p:nvSpPr>
        <p:spPr>
          <a:xfrm>
            <a:off x="28839250" y="19116785"/>
            <a:ext cx="1742433" cy="1311215"/>
          </a:xfrm>
          <a:prstGeom prst="roundRect">
            <a:avLst/>
          </a:prstGeom>
          <a:solidFill>
            <a:srgbClr val="A5D2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99W Battery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2EBFF24-E228-F7B0-E8BB-EE4BA4B8C207}"/>
              </a:ext>
            </a:extLst>
          </p:cNvPr>
          <p:cNvSpPr/>
          <p:nvPr/>
        </p:nvSpPr>
        <p:spPr>
          <a:xfrm>
            <a:off x="12499275" y="18846169"/>
            <a:ext cx="2308774" cy="1394181"/>
          </a:xfrm>
          <a:prstGeom prst="roundRect">
            <a:avLst/>
          </a:prstGeom>
          <a:solidFill>
            <a:srgbClr val="EB85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Frequency Synthesizer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68F31F0-FD62-4ED9-8E4C-D8218307943A}"/>
              </a:ext>
            </a:extLst>
          </p:cNvPr>
          <p:cNvSpPr/>
          <p:nvPr/>
        </p:nvSpPr>
        <p:spPr>
          <a:xfrm>
            <a:off x="20255474" y="17374896"/>
            <a:ext cx="2070340" cy="793630"/>
          </a:xfrm>
          <a:prstGeom prst="roundRect">
            <a:avLst/>
          </a:prstGeom>
          <a:solidFill>
            <a:srgbClr val="EB85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Amplifier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CE0E397-2540-265B-8E37-D5A4BCC5EAAE}"/>
              </a:ext>
            </a:extLst>
          </p:cNvPr>
          <p:cNvSpPr/>
          <p:nvPr/>
        </p:nvSpPr>
        <p:spPr>
          <a:xfrm>
            <a:off x="15848448" y="17379243"/>
            <a:ext cx="1587261" cy="776378"/>
          </a:xfrm>
          <a:prstGeom prst="roundRect">
            <a:avLst/>
          </a:prstGeom>
          <a:solidFill>
            <a:srgbClr val="EB85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Mixer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6827EA1-ED32-B1D4-79FB-522D3A25FB37}"/>
              </a:ext>
            </a:extLst>
          </p:cNvPr>
          <p:cNvSpPr/>
          <p:nvPr/>
        </p:nvSpPr>
        <p:spPr>
          <a:xfrm>
            <a:off x="13328656" y="17408879"/>
            <a:ext cx="1777043" cy="793631"/>
          </a:xfrm>
          <a:prstGeom prst="roundRect">
            <a:avLst/>
          </a:prstGeom>
          <a:solidFill>
            <a:srgbClr val="EB85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Splitter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49089F8-C070-422A-4C0A-CF9C22E3F0E6}"/>
              </a:ext>
            </a:extLst>
          </p:cNvPr>
          <p:cNvSpPr/>
          <p:nvPr/>
        </p:nvSpPr>
        <p:spPr>
          <a:xfrm>
            <a:off x="18065257" y="17361614"/>
            <a:ext cx="1483745" cy="793631"/>
          </a:xfrm>
          <a:prstGeom prst="roundRect">
            <a:avLst/>
          </a:prstGeom>
          <a:solidFill>
            <a:srgbClr val="EB85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Filter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8D8484C-A694-8411-1B0B-C099BD10A9C6}"/>
              </a:ext>
            </a:extLst>
          </p:cNvPr>
          <p:cNvSpPr/>
          <p:nvPr/>
        </p:nvSpPr>
        <p:spPr>
          <a:xfrm>
            <a:off x="28749769" y="21142449"/>
            <a:ext cx="1828697" cy="1155939"/>
          </a:xfrm>
          <a:prstGeom prst="roundRect">
            <a:avLst/>
          </a:prstGeom>
          <a:solidFill>
            <a:srgbClr val="A5D2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Circuit Breaker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538299A-D9AA-E224-0C6F-C9302AE7EB66}"/>
              </a:ext>
            </a:extLst>
          </p:cNvPr>
          <p:cNvSpPr/>
          <p:nvPr/>
        </p:nvSpPr>
        <p:spPr>
          <a:xfrm>
            <a:off x="16182566" y="24233656"/>
            <a:ext cx="3416061" cy="845389"/>
          </a:xfrm>
          <a:prstGeom prst="roundRect">
            <a:avLst/>
          </a:prstGeom>
          <a:solidFill>
            <a:srgbClr val="C642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GNSS Receiver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5ABEC46-3AF3-C769-E844-D5E46E6DC4D1}"/>
              </a:ext>
            </a:extLst>
          </p:cNvPr>
          <p:cNvSpPr/>
          <p:nvPr/>
        </p:nvSpPr>
        <p:spPr>
          <a:xfrm>
            <a:off x="12592773" y="20668749"/>
            <a:ext cx="2018929" cy="1173193"/>
          </a:xfrm>
          <a:prstGeom prst="roundRect">
            <a:avLst/>
          </a:prstGeom>
          <a:solidFill>
            <a:srgbClr val="C642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RP2040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0BED0F-2913-A892-E8FF-FC12CA404367}"/>
              </a:ext>
            </a:extLst>
          </p:cNvPr>
          <p:cNvSpPr/>
          <p:nvPr/>
        </p:nvSpPr>
        <p:spPr>
          <a:xfrm>
            <a:off x="12532190" y="22179576"/>
            <a:ext cx="2329481" cy="1252501"/>
          </a:xfrm>
          <a:prstGeom prst="roundRect">
            <a:avLst/>
          </a:prstGeom>
          <a:solidFill>
            <a:srgbClr val="C642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4 RX Channels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4550C23-12E3-0AE7-AB79-1F0001811DDF}"/>
              </a:ext>
            </a:extLst>
          </p:cNvPr>
          <p:cNvSpPr/>
          <p:nvPr/>
        </p:nvSpPr>
        <p:spPr>
          <a:xfrm>
            <a:off x="12775309" y="23882445"/>
            <a:ext cx="2169103" cy="1046849"/>
          </a:xfrm>
          <a:prstGeom prst="roundRect">
            <a:avLst/>
          </a:prstGeom>
          <a:solidFill>
            <a:srgbClr val="C642A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2 TX Channels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3C3D770-2408-A05B-DD23-E4CEC54F60F2}"/>
              </a:ext>
            </a:extLst>
          </p:cNvPr>
          <p:cNvSpPr/>
          <p:nvPr/>
        </p:nvSpPr>
        <p:spPr>
          <a:xfrm>
            <a:off x="23306740" y="17343957"/>
            <a:ext cx="3692107" cy="793631"/>
          </a:xfrm>
          <a:prstGeom prst="roundRect">
            <a:avLst/>
          </a:prstGeom>
          <a:solidFill>
            <a:srgbClr val="A5D2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DC/DC Converter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Google Shape;90;g2cb6908f9c9_1_30">
            <a:extLst>
              <a:ext uri="{FF2B5EF4-FFF2-40B4-BE49-F238E27FC236}">
                <a16:creationId xmlns:a16="http://schemas.microsoft.com/office/drawing/2014/main" id="{521607BC-596F-C9E8-8153-85F667910CB6}"/>
              </a:ext>
            </a:extLst>
          </p:cNvPr>
          <p:cNvSpPr txBox="1"/>
          <p:nvPr/>
        </p:nvSpPr>
        <p:spPr>
          <a:xfrm>
            <a:off x="12424792" y="7018145"/>
            <a:ext cx="17950334" cy="888432"/>
          </a:xfrm>
          <a:prstGeom prst="rect">
            <a:avLst/>
          </a:prstGeom>
          <a:solidFill>
            <a:srgbClr val="8D2B77"/>
          </a:solidFill>
          <a:ln>
            <a:noFill/>
          </a:ln>
        </p:spPr>
        <p:txBody>
          <a:bodyPr spcFirstLastPara="1" wrap="square" lIns="0" tIns="178800" rIns="0" bIns="0" anchor="t" anchorCtr="0">
            <a:spAutoFit/>
          </a:bodyPr>
          <a:lstStyle/>
          <a:p>
            <a:pPr marL="393700" algn="ctr"/>
            <a:r>
              <a:rPr lang="en-US" sz="4600" b="1" dirty="0">
                <a:solidFill>
                  <a:schemeClr val="bg1"/>
                </a:solidFill>
                <a:latin typeface="Garamond" panose="02020404030301010803" pitchFamily="18" charset="0"/>
                <a:ea typeface="Roboto Slab"/>
                <a:cs typeface="Times New Roman"/>
                <a:sym typeface="Roboto Slab"/>
              </a:rPr>
              <a:t>VLA Field Deployment Overview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CA568D34-C640-AEB0-2497-E9ADE2C2577D}"/>
              </a:ext>
            </a:extLst>
          </p:cNvPr>
          <p:cNvSpPr txBox="1"/>
          <p:nvPr/>
        </p:nvSpPr>
        <p:spPr>
          <a:xfrm>
            <a:off x="12449629" y="7985963"/>
            <a:ext cx="10925202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800" kern="100" dirty="0">
                <a:latin typeface="Garamond" panose="02020404030301010803" pitchFamily="18" charset="0"/>
                <a:cs typeface="Times New Roman"/>
              </a:rPr>
              <a:t>Four stationary vehicles, each equipped with a receiving MEP, were positioned around the VLA site (</a:t>
            </a:r>
            <a:r>
              <a:rPr lang="en-US" sz="3800" b="1" kern="100" dirty="0">
                <a:latin typeface="Garamond" panose="02020404030301010803" pitchFamily="18" charset="0"/>
                <a:cs typeface="Times New Roman"/>
              </a:rPr>
              <a:t>Fig. 2</a:t>
            </a:r>
            <a:r>
              <a:rPr lang="en-US" sz="3800" kern="100" dirty="0">
                <a:latin typeface="Garamond" panose="02020404030301010803" pitchFamily="18" charset="0"/>
                <a:cs typeface="Times New Roman"/>
              </a:rPr>
              <a:t>). A fifth vehicle containing two MEPs, one transmitting and one receiving, transitioned between the locations (</a:t>
            </a:r>
            <a:r>
              <a:rPr lang="en-US" sz="3800" b="1" kern="100" dirty="0">
                <a:latin typeface="Garamond" panose="02020404030301010803" pitchFamily="18" charset="0"/>
                <a:cs typeface="Times New Roman"/>
              </a:rPr>
              <a:t>Fig. 3</a:t>
            </a:r>
            <a:r>
              <a:rPr lang="en-US" sz="3800" kern="100" dirty="0">
                <a:latin typeface="Garamond" panose="02020404030301010803" pitchFamily="18" charset="0"/>
                <a:cs typeface="Times New Roman"/>
              </a:rPr>
              <a:t>). </a:t>
            </a:r>
          </a:p>
          <a:p>
            <a:pPr algn="just"/>
            <a:endParaRPr lang="en-US" sz="3800" kern="100" dirty="0">
              <a:latin typeface="Times New Roman"/>
              <a:cs typeface="Times New Roman"/>
            </a:endParaRPr>
          </a:p>
        </p:txBody>
      </p:sp>
      <p:pic>
        <p:nvPicPr>
          <p:cNvPr id="34" name="Picture 33" descr="A map of a desert&#10;&#10;AI-generated content may be incorrect.">
            <a:extLst>
              <a:ext uri="{FF2B5EF4-FFF2-40B4-BE49-F238E27FC236}">
                <a16:creationId xmlns:a16="http://schemas.microsoft.com/office/drawing/2014/main" id="{86DA9A6F-0700-961E-40F8-53ECE348841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506" t="6758" r="9969" b="8982"/>
          <a:stretch>
            <a:fillRect/>
          </a:stretch>
        </p:blipFill>
        <p:spPr>
          <a:xfrm>
            <a:off x="23593493" y="8052496"/>
            <a:ext cx="6765573" cy="3512204"/>
          </a:xfrm>
          <a:prstGeom prst="rect">
            <a:avLst/>
          </a:prstGeom>
        </p:spPr>
      </p:pic>
      <p:pic>
        <p:nvPicPr>
          <p:cNvPr id="36" name="Picture 35" descr="An aerial view of a station&#10;&#10;AI-generated content may be incorrect.">
            <a:extLst>
              <a:ext uri="{FF2B5EF4-FFF2-40B4-BE49-F238E27FC236}">
                <a16:creationId xmlns:a16="http://schemas.microsoft.com/office/drawing/2014/main" id="{D07E6F97-F49D-D8C8-99D2-A22CE7015F3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386" t="5285" r="17543" b="14602"/>
          <a:stretch>
            <a:fillRect/>
          </a:stretch>
        </p:blipFill>
        <p:spPr>
          <a:xfrm>
            <a:off x="12450801" y="11266951"/>
            <a:ext cx="6787302" cy="372911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EAAC2A2-B7D3-699B-24DD-BD9C00A4A217}"/>
              </a:ext>
            </a:extLst>
          </p:cNvPr>
          <p:cNvSpPr txBox="1"/>
          <p:nvPr/>
        </p:nvSpPr>
        <p:spPr>
          <a:xfrm>
            <a:off x="23579935" y="11646365"/>
            <a:ext cx="676311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/>
              </a:rPr>
              <a:t>Figure</a:t>
            </a:r>
            <a:r>
              <a:rPr lang="en-US" sz="30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/>
              </a:rPr>
              <a:t> 2. Receiving configuration</a:t>
            </a:r>
            <a:endParaRPr lang="en-US" sz="3000" b="1" kern="100" dirty="0">
              <a:latin typeface="Garamond" panose="02020404030301010803" pitchFamily="18" charset="0"/>
              <a:cs typeface="Times New Roman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C215DC-8C4D-64CC-7CB1-3332F7691D55}"/>
              </a:ext>
            </a:extLst>
          </p:cNvPr>
          <p:cNvSpPr txBox="1"/>
          <p:nvPr/>
        </p:nvSpPr>
        <p:spPr>
          <a:xfrm>
            <a:off x="12509074" y="15032296"/>
            <a:ext cx="676311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/>
              </a:rPr>
              <a:t>Figure</a:t>
            </a:r>
            <a:r>
              <a:rPr lang="en-US" sz="3000" b="1" kern="100" dirty="0">
                <a:latin typeface="Garamond" panose="02020404030301010803" pitchFamily="18" charset="0"/>
                <a:ea typeface="Aptos" panose="020B0004020202020204" pitchFamily="34" charset="0"/>
                <a:cs typeface="Times New Roman"/>
              </a:rPr>
              <a:t> 3. Transmitting configuration</a:t>
            </a:r>
            <a:endParaRPr lang="en-US" sz="3000" b="1" kern="100" dirty="0">
              <a:latin typeface="Garamond" panose="02020404030301010803" pitchFamily="18" charset="0"/>
              <a:cs typeface="Times New Roman"/>
            </a:endParaRPr>
          </a:p>
        </p:txBody>
      </p:sp>
      <p:pic>
        <p:nvPicPr>
          <p:cNvPr id="16" name="Picture 15" descr="A blue and green screen&#10;&#10;AI-generated content may be incorrect.">
            <a:extLst>
              <a:ext uri="{FF2B5EF4-FFF2-40B4-BE49-F238E27FC236}">
                <a16:creationId xmlns:a16="http://schemas.microsoft.com/office/drawing/2014/main" id="{4CCD21FB-0B25-F8B5-19D0-2766D29182F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626" b="-1014"/>
          <a:stretch/>
        </p:blipFill>
        <p:spPr>
          <a:xfrm>
            <a:off x="628893" y="26815078"/>
            <a:ext cx="8664108" cy="5146368"/>
          </a:xfrm>
          <a:prstGeom prst="rect">
            <a:avLst/>
          </a:prstGeom>
        </p:spPr>
      </p:pic>
      <p:sp>
        <p:nvSpPr>
          <p:cNvPr id="40" name="Google Shape;90;g2cb6908f9c9_1_30">
            <a:extLst>
              <a:ext uri="{FF2B5EF4-FFF2-40B4-BE49-F238E27FC236}">
                <a16:creationId xmlns:a16="http://schemas.microsoft.com/office/drawing/2014/main" id="{CF87F9C9-B722-5662-5034-93535ED8913E}"/>
              </a:ext>
            </a:extLst>
          </p:cNvPr>
          <p:cNvSpPr txBox="1"/>
          <p:nvPr/>
        </p:nvSpPr>
        <p:spPr>
          <a:xfrm>
            <a:off x="127538" y="25686968"/>
            <a:ext cx="43509178" cy="888432"/>
          </a:xfrm>
          <a:prstGeom prst="rect">
            <a:avLst/>
          </a:prstGeom>
          <a:solidFill>
            <a:srgbClr val="8D2B77"/>
          </a:solidFill>
          <a:ln>
            <a:noFill/>
          </a:ln>
        </p:spPr>
        <p:txBody>
          <a:bodyPr spcFirstLastPara="1" wrap="square" lIns="0" tIns="178800" rIns="0" bIns="0" anchor="t" anchorCtr="0">
            <a:spAutoFit/>
          </a:bodyPr>
          <a:lstStyle/>
          <a:p>
            <a:pPr marL="393700" algn="ctr"/>
            <a:r>
              <a:rPr lang="en-US" sz="4600" b="1" dirty="0">
                <a:solidFill>
                  <a:schemeClr val="bg1"/>
                </a:solidFill>
                <a:latin typeface="Garamond" panose="02020404030301010803" pitchFamily="18" charset="0"/>
                <a:ea typeface="Roboto Slab"/>
                <a:cs typeface="Times New Roman"/>
              </a:rPr>
              <a:t>Experimental Results and Future Work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487617-75EA-C2C5-1FFD-83CF1F04A95F}"/>
              </a:ext>
            </a:extLst>
          </p:cNvPr>
          <p:cNvSpPr txBox="1"/>
          <p:nvPr/>
        </p:nvSpPr>
        <p:spPr>
          <a:xfrm>
            <a:off x="9979307" y="26605333"/>
            <a:ext cx="20109882" cy="39087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4100" dirty="0">
                <a:latin typeface="Garamond" panose="02020404030301010803" pitchFamily="18" charset="0"/>
                <a:cs typeface="Times New Roman"/>
              </a:rPr>
              <a:t>Autogenerated spectrograms are created during recording on receiver MEPs (</a:t>
            </a:r>
            <a:r>
              <a:rPr lang="en-US" sz="4100" b="1" dirty="0">
                <a:latin typeface="Garamond" panose="02020404030301010803" pitchFamily="18" charset="0"/>
                <a:cs typeface="Times New Roman"/>
              </a:rPr>
              <a:t>Fig 6</a:t>
            </a:r>
            <a:r>
              <a:rPr lang="en-US" sz="4100" dirty="0">
                <a:latin typeface="Garamond" panose="02020404030301010803" pitchFamily="18" charset="0"/>
                <a:cs typeface="Times New Roman"/>
              </a:rPr>
              <a:t>). To determine absolute power of received signals, calibration with a two-state noise diode is underway (</a:t>
            </a:r>
            <a:r>
              <a:rPr lang="en-US" sz="4100" b="1" dirty="0">
                <a:latin typeface="Garamond" panose="02020404030301010803" pitchFamily="18" charset="0"/>
                <a:cs typeface="Times New Roman"/>
              </a:rPr>
              <a:t>Fig 7</a:t>
            </a:r>
            <a:r>
              <a:rPr lang="en-US" sz="4100" dirty="0">
                <a:latin typeface="Garamond" panose="02020404030301010803" pitchFamily="18" charset="0"/>
                <a:cs typeface="Times New Roman"/>
              </a:rPr>
              <a:t>).</a:t>
            </a:r>
          </a:p>
          <a:p>
            <a:pPr algn="just"/>
            <a:endParaRPr lang="en-US" sz="4200" dirty="0">
              <a:latin typeface="Garamond" panose="02020404030301010803" pitchFamily="18" charset="0"/>
              <a:cs typeface="Times New Roman"/>
            </a:endParaRPr>
          </a:p>
          <a:p>
            <a:pPr algn="just"/>
            <a:endParaRPr lang="en-US" sz="4200" dirty="0">
              <a:latin typeface="Garamond" panose="02020404030301010803" pitchFamily="18" charset="0"/>
              <a:cs typeface="Times New Roman"/>
            </a:endParaRPr>
          </a:p>
          <a:p>
            <a:pPr algn="just"/>
            <a:endParaRPr lang="en-US" sz="4200" dirty="0">
              <a:latin typeface="Garamond" panose="02020404030301010803" pitchFamily="18" charset="0"/>
              <a:cs typeface="Times New Roman"/>
            </a:endParaRPr>
          </a:p>
          <a:p>
            <a:pPr algn="just"/>
            <a:endParaRPr lang="en-US" sz="4200" dirty="0">
              <a:latin typeface="Garamond" panose="02020404030301010803" pitchFamily="18" charset="0"/>
              <a:cs typeface="Times New Roman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1B192C-5D7F-A8BE-624D-DD96282270DF}"/>
              </a:ext>
            </a:extLst>
          </p:cNvPr>
          <p:cNvSpPr txBox="1"/>
          <p:nvPr/>
        </p:nvSpPr>
        <p:spPr>
          <a:xfrm>
            <a:off x="133064" y="31827713"/>
            <a:ext cx="1094731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/>
              </a:rPr>
              <a:t>Figure 6. </a:t>
            </a:r>
            <a:r>
              <a:rPr lang="en-US" sz="3000" b="1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Spectrogram from receiving MEP at Location 2 (Fig 1).</a:t>
            </a:r>
            <a:endParaRPr lang="en-US" sz="3000" b="1" kern="100" dirty="0">
              <a:latin typeface="Garamond" panose="02020404030301010803" pitchFamily="18" charset="0"/>
              <a:cs typeface="Times New Roman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5416572-1DBC-4EB1-F6FD-A5A63E85F952}"/>
              </a:ext>
            </a:extLst>
          </p:cNvPr>
          <p:cNvCxnSpPr/>
          <p:nvPr/>
        </p:nvCxnSpPr>
        <p:spPr>
          <a:xfrm flipH="1">
            <a:off x="17863392" y="22827478"/>
            <a:ext cx="448569" cy="1380227"/>
          </a:xfrm>
          <a:prstGeom prst="straightConnector1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6092192-1880-EDFC-E0D0-0E994887CDD7}"/>
              </a:ext>
            </a:extLst>
          </p:cNvPr>
          <p:cNvCxnSpPr>
            <a:cxnSpLocks/>
          </p:cNvCxnSpPr>
          <p:nvPr/>
        </p:nvCxnSpPr>
        <p:spPr>
          <a:xfrm>
            <a:off x="21131677" y="22259542"/>
            <a:ext cx="189784" cy="2035835"/>
          </a:xfrm>
          <a:prstGeom prst="straightConnector1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8A2A923-2291-86A5-70D2-CC0DDA321971}"/>
              </a:ext>
            </a:extLst>
          </p:cNvPr>
          <p:cNvCxnSpPr>
            <a:cxnSpLocks/>
          </p:cNvCxnSpPr>
          <p:nvPr/>
        </p:nvCxnSpPr>
        <p:spPr>
          <a:xfrm flipH="1">
            <a:off x="25589506" y="22133704"/>
            <a:ext cx="86262" cy="2053088"/>
          </a:xfrm>
          <a:prstGeom prst="straightConnector1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E6689CC-2852-8536-3B28-D681C318B77E}"/>
              </a:ext>
            </a:extLst>
          </p:cNvPr>
          <p:cNvCxnSpPr>
            <a:cxnSpLocks/>
          </p:cNvCxnSpPr>
          <p:nvPr/>
        </p:nvCxnSpPr>
        <p:spPr>
          <a:xfrm flipV="1">
            <a:off x="14822403" y="22251110"/>
            <a:ext cx="2518914" cy="534837"/>
          </a:xfrm>
          <a:prstGeom prst="straightConnector1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0B1C633-5F95-016C-021C-454A5708D5A7}"/>
              </a:ext>
            </a:extLst>
          </p:cNvPr>
          <p:cNvCxnSpPr>
            <a:cxnSpLocks/>
          </p:cNvCxnSpPr>
          <p:nvPr/>
        </p:nvCxnSpPr>
        <p:spPr>
          <a:xfrm>
            <a:off x="26574455" y="20405056"/>
            <a:ext cx="2191111" cy="1190446"/>
          </a:xfrm>
          <a:prstGeom prst="straightConnector1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0B987DF-6746-B2F8-1256-1FE73A0724C7}"/>
              </a:ext>
            </a:extLst>
          </p:cNvPr>
          <p:cNvCxnSpPr>
            <a:cxnSpLocks/>
          </p:cNvCxnSpPr>
          <p:nvPr/>
        </p:nvCxnSpPr>
        <p:spPr>
          <a:xfrm flipV="1">
            <a:off x="25869966" y="19783957"/>
            <a:ext cx="2932982" cy="172524"/>
          </a:xfrm>
          <a:prstGeom prst="straightConnector1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4B8E4FE-5A86-5959-4D27-2DEAA074AB18}"/>
              </a:ext>
            </a:extLst>
          </p:cNvPr>
          <p:cNvCxnSpPr>
            <a:cxnSpLocks/>
          </p:cNvCxnSpPr>
          <p:nvPr/>
        </p:nvCxnSpPr>
        <p:spPr>
          <a:xfrm flipH="1">
            <a:off x="27285625" y="18262895"/>
            <a:ext cx="431319" cy="1224952"/>
          </a:xfrm>
          <a:prstGeom prst="straightConnector1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57AAE09-42A0-96BC-F220-78AF71FC21D3}"/>
              </a:ext>
            </a:extLst>
          </p:cNvPr>
          <p:cNvCxnSpPr>
            <a:cxnSpLocks/>
          </p:cNvCxnSpPr>
          <p:nvPr/>
        </p:nvCxnSpPr>
        <p:spPr>
          <a:xfrm flipV="1">
            <a:off x="22650553" y="18271896"/>
            <a:ext cx="5106839" cy="1466487"/>
          </a:xfrm>
          <a:prstGeom prst="straightConnector1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04A735B-E10A-FEF5-9CC9-34E4B76E4E67}"/>
              </a:ext>
            </a:extLst>
          </p:cNvPr>
          <p:cNvCxnSpPr>
            <a:cxnSpLocks/>
          </p:cNvCxnSpPr>
          <p:nvPr/>
        </p:nvCxnSpPr>
        <p:spPr>
          <a:xfrm flipH="1">
            <a:off x="24426348" y="18142089"/>
            <a:ext cx="362307" cy="1518248"/>
          </a:xfrm>
          <a:prstGeom prst="straightConnector1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D2011B9-8845-347A-2205-B1B46DBB167B}"/>
              </a:ext>
            </a:extLst>
          </p:cNvPr>
          <p:cNvCxnSpPr>
            <a:cxnSpLocks/>
          </p:cNvCxnSpPr>
          <p:nvPr/>
        </p:nvCxnSpPr>
        <p:spPr>
          <a:xfrm flipV="1">
            <a:off x="14830646" y="22543893"/>
            <a:ext cx="2674190" cy="1362972"/>
          </a:xfrm>
          <a:prstGeom prst="straightConnector1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8EFE199-539E-36EE-1E34-37271BAD9506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4611702" y="21063213"/>
            <a:ext cx="3298961" cy="192133"/>
          </a:xfrm>
          <a:prstGeom prst="straightConnector1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9C37639-A513-E84C-486F-4DB01EBA9EE9}"/>
              </a:ext>
            </a:extLst>
          </p:cNvPr>
          <p:cNvCxnSpPr>
            <a:cxnSpLocks/>
          </p:cNvCxnSpPr>
          <p:nvPr/>
        </p:nvCxnSpPr>
        <p:spPr>
          <a:xfrm>
            <a:off x="14805149" y="19732195"/>
            <a:ext cx="1949571" cy="51760"/>
          </a:xfrm>
          <a:prstGeom prst="straightConnector1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A40704B-45EF-80BD-1AD6-8E77C38F06CA}"/>
              </a:ext>
            </a:extLst>
          </p:cNvPr>
          <p:cNvCxnSpPr>
            <a:cxnSpLocks/>
          </p:cNvCxnSpPr>
          <p:nvPr/>
        </p:nvCxnSpPr>
        <p:spPr>
          <a:xfrm>
            <a:off x="14996439" y="18226663"/>
            <a:ext cx="4415215" cy="1902347"/>
          </a:xfrm>
          <a:prstGeom prst="straightConnector1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13360C2-2D0A-394C-F315-DE494E0EB740}"/>
              </a:ext>
            </a:extLst>
          </p:cNvPr>
          <p:cNvCxnSpPr>
            <a:cxnSpLocks/>
          </p:cNvCxnSpPr>
          <p:nvPr/>
        </p:nvCxnSpPr>
        <p:spPr>
          <a:xfrm>
            <a:off x="17227767" y="18163545"/>
            <a:ext cx="2744142" cy="1565569"/>
          </a:xfrm>
          <a:prstGeom prst="straightConnector1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06E0874-AAD9-EE26-8C77-D95B523E1244}"/>
              </a:ext>
            </a:extLst>
          </p:cNvPr>
          <p:cNvCxnSpPr>
            <a:cxnSpLocks/>
          </p:cNvCxnSpPr>
          <p:nvPr/>
        </p:nvCxnSpPr>
        <p:spPr>
          <a:xfrm flipH="1" flipV="1">
            <a:off x="21206116" y="18153366"/>
            <a:ext cx="138021" cy="1380226"/>
          </a:xfrm>
          <a:prstGeom prst="straightConnector1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AE32768-713B-9C0E-3766-2CDE2502FD08}"/>
              </a:ext>
            </a:extLst>
          </p:cNvPr>
          <p:cNvCxnSpPr>
            <a:cxnSpLocks/>
          </p:cNvCxnSpPr>
          <p:nvPr/>
        </p:nvCxnSpPr>
        <p:spPr>
          <a:xfrm flipH="1" flipV="1">
            <a:off x="18874193" y="18163545"/>
            <a:ext cx="1791239" cy="1619266"/>
          </a:xfrm>
          <a:prstGeom prst="straightConnector1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5C34D77-88D6-46EC-63BC-D8A9557B355D}"/>
              </a:ext>
            </a:extLst>
          </p:cNvPr>
          <p:cNvCxnSpPr>
            <a:cxnSpLocks/>
          </p:cNvCxnSpPr>
          <p:nvPr/>
        </p:nvCxnSpPr>
        <p:spPr>
          <a:xfrm flipV="1">
            <a:off x="18758182" y="18126576"/>
            <a:ext cx="74114" cy="1840049"/>
          </a:xfrm>
          <a:prstGeom prst="straightConnector1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2FA1B8D-3709-E7E1-1EDC-B7CE3E5D8A2F}"/>
              </a:ext>
            </a:extLst>
          </p:cNvPr>
          <p:cNvCxnSpPr>
            <a:cxnSpLocks/>
          </p:cNvCxnSpPr>
          <p:nvPr/>
        </p:nvCxnSpPr>
        <p:spPr>
          <a:xfrm>
            <a:off x="26961490" y="22618647"/>
            <a:ext cx="1576910" cy="736171"/>
          </a:xfrm>
          <a:prstGeom prst="straightConnector1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6E568C1D-51FA-CA94-1053-BA585603A154}"/>
              </a:ext>
            </a:extLst>
          </p:cNvPr>
          <p:cNvSpPr txBox="1"/>
          <p:nvPr/>
        </p:nvSpPr>
        <p:spPr>
          <a:xfrm>
            <a:off x="19722545" y="12370068"/>
            <a:ext cx="1078582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kern="100" dirty="0">
                <a:latin typeface="Garamond" panose="02020404030301010803" pitchFamily="18" charset="0"/>
                <a:cs typeface="Times New Roman"/>
              </a:rPr>
              <a:t>The transmitter operated at 7.133 GHz center frequency, emulating 6G signals while stationary at positions 1 and 2, then during mobile operation along the highway route (</a:t>
            </a:r>
            <a:r>
              <a:rPr lang="en-US" sz="3800" b="1" kern="100" dirty="0">
                <a:latin typeface="Garamond" panose="02020404030301010803" pitchFamily="18" charset="0"/>
                <a:cs typeface="Times New Roman"/>
              </a:rPr>
              <a:t>Fig 3</a:t>
            </a:r>
            <a:r>
              <a:rPr lang="en-US" sz="3800" kern="100" dirty="0">
                <a:latin typeface="Garamond" panose="02020404030301010803" pitchFamily="18" charset="0"/>
                <a:cs typeface="Times New Roman"/>
              </a:rPr>
              <a:t>). All receiving MEPs continuously recorded the 7.133 GHz band (10 MHz bandwidth) throughout the experiment.</a:t>
            </a:r>
          </a:p>
        </p:txBody>
      </p:sp>
      <p:pic>
        <p:nvPicPr>
          <p:cNvPr id="30" name="Picture 29" descr="A screen shot of a computer&#10;&#10;Description automatically generated">
            <a:extLst>
              <a:ext uri="{FF2B5EF4-FFF2-40B4-BE49-F238E27FC236}">
                <a16:creationId xmlns:a16="http://schemas.microsoft.com/office/drawing/2014/main" id="{67756033-554E-FED8-8565-4019BD3B44C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125" r="54028" b="45300"/>
          <a:stretch/>
        </p:blipFill>
        <p:spPr>
          <a:xfrm>
            <a:off x="30818021" y="15877727"/>
            <a:ext cx="12343035" cy="10432658"/>
          </a:xfrm>
          <a:prstGeom prst="rect">
            <a:avLst/>
          </a:prstGeom>
        </p:spPr>
      </p:pic>
      <p:pic>
        <p:nvPicPr>
          <p:cNvPr id="52" name="Picture 51" descr="A large satellite dish in a desert with Karl G. Jansky Very Large Array in the background&#10;&#10;Description automatically generated">
            <a:extLst>
              <a:ext uri="{FF2B5EF4-FFF2-40B4-BE49-F238E27FC236}">
                <a16:creationId xmlns:a16="http://schemas.microsoft.com/office/drawing/2014/main" id="{28E842FB-9F0F-482D-91B8-5519D5CB62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8865" y="9916201"/>
            <a:ext cx="7383294" cy="5434610"/>
          </a:xfrm>
          <a:prstGeom prst="rect">
            <a:avLst/>
          </a:prstGeom>
        </p:spPr>
      </p:pic>
      <p:pic>
        <p:nvPicPr>
          <p:cNvPr id="63" name="Picture 62" descr="A computer and electronic equipment on a table&#10;&#10;Description automatically generated">
            <a:extLst>
              <a:ext uri="{FF2B5EF4-FFF2-40B4-BE49-F238E27FC236}">
                <a16:creationId xmlns:a16="http://schemas.microsoft.com/office/drawing/2014/main" id="{28989308-AFD6-AF97-EE15-32569C6C1E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665" t="11632" r="3021" b="31229"/>
          <a:stretch/>
        </p:blipFill>
        <p:spPr>
          <a:xfrm>
            <a:off x="3105573" y="19316264"/>
            <a:ext cx="7393177" cy="3735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AEBA33-2D3D-670A-668E-80890DB84595}"/>
              </a:ext>
            </a:extLst>
          </p:cNvPr>
          <p:cNvSpPr txBox="1"/>
          <p:nvPr/>
        </p:nvSpPr>
        <p:spPr>
          <a:xfrm>
            <a:off x="156741" y="8591220"/>
            <a:ext cx="12028648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800" b="1" i="0" u="none" strike="noStrike" dirty="0">
                <a:solidFill>
                  <a:srgbClr val="252E13"/>
                </a:solidFill>
                <a:effectLst/>
                <a:latin typeface="Garamond"/>
                <a:cs typeface="Times New Roman"/>
              </a:rPr>
              <a:t>Flagship Project 1 of </a:t>
            </a:r>
            <a:r>
              <a:rPr lang="en-US" sz="3800" b="1" i="0" u="none" strike="noStrike" dirty="0" err="1">
                <a:solidFill>
                  <a:srgbClr val="252E13"/>
                </a:solidFill>
                <a:effectLst/>
                <a:latin typeface="Garamond"/>
                <a:cs typeface="Times New Roman"/>
              </a:rPr>
              <a:t>SpectrumX</a:t>
            </a:r>
            <a:r>
              <a:rPr lang="en-US" sz="3800" b="1" i="0" u="none" strike="noStrike" dirty="0">
                <a:solidFill>
                  <a:srgbClr val="252E13"/>
                </a:solidFill>
                <a:effectLst/>
                <a:latin typeface="Garamond"/>
                <a:cs typeface="Times New Roman"/>
              </a:rPr>
              <a:t> focuses on enabling coexistence between radio astronomy and 6G technologies.</a:t>
            </a:r>
            <a:endParaRPr lang="en-US">
              <a:latin typeface="Garamond"/>
              <a:cs typeface="Times New Roman"/>
            </a:endParaRPr>
          </a:p>
          <a:p>
            <a:endParaRPr lang="en-US" sz="3400" b="1" dirty="0">
              <a:solidFill>
                <a:schemeClr val="accent3">
                  <a:lumMod val="50000"/>
                </a:schemeClr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Google Shape;90;g2cb6908f9c9_1_30">
            <a:extLst>
              <a:ext uri="{FF2B5EF4-FFF2-40B4-BE49-F238E27FC236}">
                <a16:creationId xmlns:a16="http://schemas.microsoft.com/office/drawing/2014/main" id="{03235B0B-94ED-4B65-2982-F95FA7EC3111}"/>
              </a:ext>
            </a:extLst>
          </p:cNvPr>
          <p:cNvSpPr txBox="1"/>
          <p:nvPr/>
        </p:nvSpPr>
        <p:spPr>
          <a:xfrm>
            <a:off x="102219" y="7000637"/>
            <a:ext cx="12089203" cy="1624115"/>
          </a:xfrm>
          <a:prstGeom prst="rect">
            <a:avLst/>
          </a:prstGeom>
          <a:solidFill>
            <a:srgbClr val="8D2B77"/>
          </a:solidFill>
          <a:ln>
            <a:noFill/>
          </a:ln>
        </p:spPr>
        <p:txBody>
          <a:bodyPr spcFirstLastPara="1" wrap="square" lIns="0" tIns="178800" rIns="0" bIns="0" anchor="t" anchorCtr="0">
            <a:spAutoFit/>
          </a:bodyPr>
          <a:lstStyle/>
          <a:p>
            <a:pPr marL="393700" algn="ctr"/>
            <a:r>
              <a:rPr lang="en-US" sz="4600" b="1" dirty="0">
                <a:solidFill>
                  <a:schemeClr val="bg1"/>
                </a:solidFill>
                <a:latin typeface="Garamond" panose="02020404030301010803" pitchFamily="18" charset="0"/>
                <a:ea typeface="Roboto Slab"/>
                <a:cs typeface="Times New Roman"/>
                <a:sym typeface="Roboto Slab"/>
              </a:rPr>
              <a:t>Flagship Project 1: Spectrum Awareness for Coexistence 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C39E164-9FFF-4584-D880-80DD81DBC187}"/>
              </a:ext>
            </a:extLst>
          </p:cNvPr>
          <p:cNvSpPr txBox="1"/>
          <p:nvPr/>
        </p:nvSpPr>
        <p:spPr>
          <a:xfrm>
            <a:off x="429048" y="10137610"/>
            <a:ext cx="4192509" cy="56169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3500" b="1" i="0" u="none" strike="noStrike" dirty="0">
              <a:solidFill>
                <a:schemeClr val="accent3">
                  <a:lumMod val="50000"/>
                </a:schemeClr>
              </a:solidFill>
              <a:effectLst/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en-US" sz="3600" b="1" i="0" u="none" strike="noStrike" dirty="0">
                <a:solidFill>
                  <a:srgbClr val="252E13"/>
                </a:solidFill>
                <a:effectLst/>
                <a:latin typeface="Garamond"/>
                <a:cs typeface="Times New Roman"/>
              </a:rPr>
              <a:t>To support this research, the Mobile Experiment Platform (MEP) was developed for real-time RF monitoring and deployed at NRAO's Very Large Array. (Fig 1).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0D55E6D-D803-12E7-27BC-2C71B8A5D5C2}"/>
              </a:ext>
            </a:extLst>
          </p:cNvPr>
          <p:cNvSpPr txBox="1"/>
          <p:nvPr/>
        </p:nvSpPr>
        <p:spPr>
          <a:xfrm>
            <a:off x="4736986" y="15369348"/>
            <a:ext cx="676311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 kern="100" dirty="0">
                <a:solidFill>
                  <a:srgbClr val="252E13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/>
              </a:rPr>
              <a:t>Figure</a:t>
            </a:r>
            <a:r>
              <a:rPr lang="en-US" sz="3000" b="1" kern="100" dirty="0">
                <a:solidFill>
                  <a:srgbClr val="252E13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/>
              </a:rPr>
              <a:t> 1. </a:t>
            </a:r>
            <a:endParaRPr lang="en-US" sz="3000" b="1" kern="100" dirty="0">
              <a:solidFill>
                <a:srgbClr val="252E13"/>
              </a:solidFill>
              <a:latin typeface="Garamond" panose="02020404030301010803" pitchFamily="18" charset="0"/>
              <a:cs typeface="Times New Roman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62D73A2-59B3-536E-8498-BCB5519E3948}"/>
              </a:ext>
            </a:extLst>
          </p:cNvPr>
          <p:cNvSpPr txBox="1"/>
          <p:nvPr/>
        </p:nvSpPr>
        <p:spPr>
          <a:xfrm>
            <a:off x="947384" y="19551146"/>
            <a:ext cx="1724722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 kern="100" dirty="0">
                <a:solidFill>
                  <a:srgbClr val="6D1853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/>
              </a:rPr>
              <a:t>Figure</a:t>
            </a:r>
            <a:r>
              <a:rPr lang="en-US" sz="3000" b="1" kern="100" dirty="0">
                <a:solidFill>
                  <a:srgbClr val="6D1853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/>
              </a:rPr>
              <a:t> 5. A MEP Unit setup for transmit at the VLA</a:t>
            </a:r>
            <a:endParaRPr lang="en-US" sz="3000" b="1" kern="100" dirty="0">
              <a:solidFill>
                <a:srgbClr val="6D1853"/>
              </a:solidFill>
              <a:latin typeface="Garamond" panose="02020404030301010803" pitchFamily="18" charset="0"/>
              <a:cs typeface="Times New Roman"/>
            </a:endParaRPr>
          </a:p>
        </p:txBody>
      </p:sp>
      <p:pic>
        <p:nvPicPr>
          <p:cNvPr id="32" name="Picture 31" descr="A graph of a number of colored lines&#10;&#10;Description automatically generated with medium confidence">
            <a:extLst>
              <a:ext uri="{FF2B5EF4-FFF2-40B4-BE49-F238E27FC236}">
                <a16:creationId xmlns:a16="http://schemas.microsoft.com/office/drawing/2014/main" id="{41271A57-23B2-4A28-A8F9-A45F5E0514D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305" t="803" r="1305" b="-803"/>
          <a:stretch/>
        </p:blipFill>
        <p:spPr>
          <a:xfrm>
            <a:off x="12471635" y="27968038"/>
            <a:ext cx="12418143" cy="4380681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AAC1B13F-A72C-CD5D-9897-67B8967CE1AA}"/>
              </a:ext>
            </a:extLst>
          </p:cNvPr>
          <p:cNvSpPr txBox="1"/>
          <p:nvPr/>
        </p:nvSpPr>
        <p:spPr>
          <a:xfrm>
            <a:off x="24889778" y="28948595"/>
            <a:ext cx="3859991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/>
              </a:rPr>
              <a:t>Figure 7. Noise Figure statistics of MEP 10 at CU Boulder, swept from 7-8.4GHz</a:t>
            </a:r>
            <a:endParaRPr lang="en-US" sz="3000" b="1" kern="100" dirty="0">
              <a:latin typeface="Garamond" panose="02020404030301010803" pitchFamily="18" charset="0"/>
              <a:cs typeface="Times New Roman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C0427E2-D9AF-1167-4CDE-FB6126B7E1CA}"/>
              </a:ext>
            </a:extLst>
          </p:cNvPr>
          <p:cNvSpPr txBox="1"/>
          <p:nvPr/>
        </p:nvSpPr>
        <p:spPr>
          <a:xfrm>
            <a:off x="30721546" y="26624418"/>
            <a:ext cx="12878514" cy="4431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3800" dirty="0">
                <a:latin typeface="Garamond" panose="02020404030301010803" pitchFamily="18" charset="0"/>
                <a:cs typeface="Times New Roman"/>
              </a:rPr>
              <a:t>Correlated data taken by the VLA will be compared to receival MEP data and used to examine the impact of 6G wireless technology on the 7.125-8.5GHz band utilized by radio astronomy.</a:t>
            </a:r>
          </a:p>
          <a:p>
            <a:pPr algn="just"/>
            <a:endParaRPr lang="en-US" sz="4200" dirty="0">
              <a:latin typeface="Garamond" panose="02020404030301010803" pitchFamily="18" charset="0"/>
              <a:cs typeface="Times New Roman"/>
            </a:endParaRPr>
          </a:p>
          <a:p>
            <a:pPr algn="just"/>
            <a:endParaRPr lang="en-US" sz="4200" dirty="0">
              <a:latin typeface="Garamond" panose="02020404030301010803" pitchFamily="18" charset="0"/>
              <a:cs typeface="Times New Roman"/>
            </a:endParaRPr>
          </a:p>
          <a:p>
            <a:pPr algn="just"/>
            <a:endParaRPr lang="en-US" sz="4200" dirty="0">
              <a:latin typeface="Garamond" panose="02020404030301010803" pitchFamily="18" charset="0"/>
              <a:cs typeface="Times New Roman"/>
            </a:endParaRPr>
          </a:p>
          <a:p>
            <a:pPr algn="just"/>
            <a:endParaRPr lang="en-US" sz="4200" dirty="0">
              <a:latin typeface="Garamond" panose="02020404030301010803" pitchFamily="18" charset="0"/>
              <a:cs typeface="Times New Roman"/>
            </a:endParaRPr>
          </a:p>
        </p:txBody>
      </p:sp>
      <p:sp>
        <p:nvSpPr>
          <p:cNvPr id="68" name="TextBox 29">
            <a:extLst>
              <a:ext uri="{FF2B5EF4-FFF2-40B4-BE49-F238E27FC236}">
                <a16:creationId xmlns:a16="http://schemas.microsoft.com/office/drawing/2014/main" id="{8922FEC1-1309-5785-4879-6849FD9BF620}"/>
              </a:ext>
            </a:extLst>
          </p:cNvPr>
          <p:cNvSpPr txBox="1"/>
          <p:nvPr/>
        </p:nvSpPr>
        <p:spPr>
          <a:xfrm>
            <a:off x="1524535" y="6192943"/>
            <a:ext cx="2130165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600" kern="100" baseline="30000" dirty="0">
                <a:solidFill>
                  <a:schemeClr val="bg1"/>
                </a:solidFill>
                <a:latin typeface="Garamond"/>
                <a:cs typeface="Times New Roman"/>
              </a:rPr>
              <a:t>1</a:t>
            </a:r>
            <a:r>
              <a:rPr lang="en-US" sz="2600" kern="100" dirty="0">
                <a:solidFill>
                  <a:schemeClr val="bg1"/>
                </a:solidFill>
                <a:latin typeface="Garamond"/>
                <a:cs typeface="Times New Roman"/>
              </a:rPr>
              <a:t>Tufts University, Medford, MA; </a:t>
            </a:r>
            <a:r>
              <a:rPr lang="en-US" sz="2600" kern="100" baseline="30000" dirty="0">
                <a:solidFill>
                  <a:schemeClr val="bg1"/>
                </a:solidFill>
                <a:latin typeface="Garamond"/>
                <a:cs typeface="Times New Roman"/>
              </a:rPr>
              <a:t>2</a:t>
            </a:r>
            <a:r>
              <a:rPr lang="en-US" sz="2600" kern="100" dirty="0">
                <a:solidFill>
                  <a:schemeClr val="bg1"/>
                </a:solidFill>
                <a:latin typeface="Garamond"/>
                <a:cs typeface="Times New Roman"/>
              </a:rPr>
              <a:t>Rice University, Houston, TX; </a:t>
            </a:r>
            <a:r>
              <a:rPr lang="en-US" sz="2600" kern="100" baseline="30000" dirty="0">
                <a:solidFill>
                  <a:schemeClr val="bg1"/>
                </a:solidFill>
                <a:latin typeface="Garamond"/>
                <a:cs typeface="Times New Roman"/>
              </a:rPr>
              <a:t>3</a:t>
            </a:r>
            <a:r>
              <a:rPr lang="en-US" sz="2600" kern="100" dirty="0">
                <a:solidFill>
                  <a:schemeClr val="bg1"/>
                </a:solidFill>
                <a:latin typeface="Garamond"/>
                <a:cs typeface="Times New Roman"/>
              </a:rPr>
              <a:t>Worcester Polytechnic Institute, Worcester, MA; </a:t>
            </a:r>
            <a:r>
              <a:rPr lang="en-US" sz="2600" kern="100" baseline="30000" dirty="0">
                <a:solidFill>
                  <a:schemeClr val="bg1"/>
                </a:solidFill>
                <a:latin typeface="Garamond"/>
                <a:cs typeface="Times New Roman"/>
              </a:rPr>
              <a:t>4</a:t>
            </a:r>
            <a:r>
              <a:rPr lang="en-US" sz="2600" kern="100" dirty="0">
                <a:solidFill>
                  <a:schemeClr val="bg1"/>
                </a:solidFill>
                <a:latin typeface="Garamond"/>
                <a:cs typeface="Times New Roman"/>
              </a:rPr>
              <a:t>MIT Haystack Observatory, Westford, MA</a:t>
            </a:r>
          </a:p>
          <a:p>
            <a:pPr algn="just"/>
            <a:endParaRPr lang="en-US" sz="3800" kern="1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552</Words>
  <Application>Microsoft Office PowerPoint</Application>
  <PresentationFormat>Custom</PresentationFormat>
  <Paragraphs>70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RF Spectrum Monitoring with the Mobile Experiment Platform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Research Project (Simple, no jargon)</dc:title>
  <cp:lastModifiedBy>Yurevich, Alisa</cp:lastModifiedBy>
  <cp:revision>216</cp:revision>
  <dcterms:created xsi:type="dcterms:W3CDTF">2023-04-05T13:34:56Z</dcterms:created>
  <dcterms:modified xsi:type="dcterms:W3CDTF">2025-08-06T16:15:15Z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2023-03-21T00:00:00Z</vt:filetime>
  </property>
  <property fmtid="{D5CDD505-2E9C-101B-9397-08002B2CF9AE}" pid="3" name="Creator">
    <vt:lpwstr>Adobe InDesign 18.2 (Macintosh)</vt:lpwstr>
  </property>
  <property fmtid="{D5CDD505-2E9C-101B-9397-08002B2CF9AE}" pid="4" name="LastSaved">
    <vt:filetime>2023-04-05T00:00:00Z</vt:filetime>
  </property>
  <property fmtid="{D5CDD505-2E9C-101B-9397-08002B2CF9AE}" pid="5" name="Producer">
    <vt:lpwstr>Adobe PDF Library 17.0</vt:lpwstr>
  </property>
</Properties>
</file>